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69976" y="365759"/>
            <a:ext cx="8116824" cy="1152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69976" y="365759"/>
            <a:ext cx="8116824" cy="11521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962" y="212801"/>
            <a:ext cx="822007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267" y="1544777"/>
            <a:ext cx="6586220" cy="1739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ngle_of_incidence_(optics)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en.wikipedia.org/wiki/Wavelength" TargetMode="External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Drop_(liquid)" TargetMode="External"/><Relationship Id="rId5" Type="http://schemas.openxmlformats.org/officeDocument/2006/relationships/hyperlink" Target="https://en.wikipedia.org/wiki/Prism_(optics)" TargetMode="External"/><Relationship Id="rId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5.png"/><Relationship Id="rId3" Type="http://schemas.openxmlformats.org/officeDocument/2006/relationships/image" Target="../media/image2.png"/><Relationship Id="rId7" Type="http://schemas.openxmlformats.org/officeDocument/2006/relationships/image" Target="../media/image69.png"/><Relationship Id="rId12" Type="http://schemas.openxmlformats.org/officeDocument/2006/relationships/image" Target="../media/image74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7.png"/><Relationship Id="rId10" Type="http://schemas.openxmlformats.org/officeDocument/2006/relationships/image" Target="../media/image72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26" Type="http://schemas.openxmlformats.org/officeDocument/2006/relationships/image" Target="../media/image33.png"/><Relationship Id="rId39" Type="http://schemas.openxmlformats.org/officeDocument/2006/relationships/image" Target="../media/image46.pn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34" Type="http://schemas.openxmlformats.org/officeDocument/2006/relationships/image" Target="../media/image41.png"/><Relationship Id="rId42" Type="http://schemas.openxmlformats.org/officeDocument/2006/relationships/image" Target="../media/image49.png"/><Relationship Id="rId47" Type="http://schemas.openxmlformats.org/officeDocument/2006/relationships/image" Target="../media/image54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5" Type="http://schemas.openxmlformats.org/officeDocument/2006/relationships/image" Target="../media/image32.png"/><Relationship Id="rId33" Type="http://schemas.openxmlformats.org/officeDocument/2006/relationships/image" Target="../media/image40.png"/><Relationship Id="rId38" Type="http://schemas.openxmlformats.org/officeDocument/2006/relationships/image" Target="../media/image45.png"/><Relationship Id="rId46" Type="http://schemas.openxmlformats.org/officeDocument/2006/relationships/image" Target="../media/image53.png"/><Relationship Id="rId2" Type="http://schemas.openxmlformats.org/officeDocument/2006/relationships/image" Target="../media/image3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29" Type="http://schemas.openxmlformats.org/officeDocument/2006/relationships/image" Target="../media/image36.png"/><Relationship Id="rId41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24" Type="http://schemas.openxmlformats.org/officeDocument/2006/relationships/image" Target="../media/image31.png"/><Relationship Id="rId32" Type="http://schemas.openxmlformats.org/officeDocument/2006/relationships/image" Target="../media/image39.png"/><Relationship Id="rId37" Type="http://schemas.openxmlformats.org/officeDocument/2006/relationships/image" Target="../media/image44.png"/><Relationship Id="rId40" Type="http://schemas.openxmlformats.org/officeDocument/2006/relationships/image" Target="../media/image47.png"/><Relationship Id="rId45" Type="http://schemas.openxmlformats.org/officeDocument/2006/relationships/image" Target="../media/image52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23" Type="http://schemas.openxmlformats.org/officeDocument/2006/relationships/image" Target="../media/image30.png"/><Relationship Id="rId28" Type="http://schemas.openxmlformats.org/officeDocument/2006/relationships/image" Target="../media/image35.png"/><Relationship Id="rId36" Type="http://schemas.openxmlformats.org/officeDocument/2006/relationships/image" Target="../media/image43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31" Type="http://schemas.openxmlformats.org/officeDocument/2006/relationships/image" Target="../media/image38.png"/><Relationship Id="rId44" Type="http://schemas.openxmlformats.org/officeDocument/2006/relationships/image" Target="../media/image51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Relationship Id="rId27" Type="http://schemas.openxmlformats.org/officeDocument/2006/relationships/image" Target="../media/image34.png"/><Relationship Id="rId30" Type="http://schemas.openxmlformats.org/officeDocument/2006/relationships/image" Target="../media/image37.png"/><Relationship Id="rId35" Type="http://schemas.openxmlformats.org/officeDocument/2006/relationships/image" Target="../media/image42.png"/><Relationship Id="rId43" Type="http://schemas.openxmlformats.org/officeDocument/2006/relationships/image" Target="../media/image50.png"/><Relationship Id="rId48" Type="http://schemas.openxmlformats.org/officeDocument/2006/relationships/image" Target="../media/image5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4215" y="233172"/>
            <a:ext cx="8592312" cy="1565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4488" y="469391"/>
            <a:ext cx="8936736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1523" y="260604"/>
            <a:ext cx="8496935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1523" y="260604"/>
            <a:ext cx="8496935" cy="1044517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63855" rIns="0" bIns="0" rtlCol="0">
            <a:spAutoFit/>
          </a:bodyPr>
          <a:lstStyle/>
          <a:p>
            <a:pPr marL="220345">
              <a:lnSpc>
                <a:spcPct val="100000"/>
              </a:lnSpc>
              <a:spcBef>
                <a:spcPts val="2865"/>
              </a:spcBef>
            </a:pPr>
            <a:r>
              <a:rPr lang="en-US" sz="4400" spc="-10" dirty="0" smtClean="0"/>
              <a:t>Lecture Five( dispersion and prism )</a:t>
            </a:r>
            <a:endParaRPr sz="4400" dirty="0"/>
          </a:p>
        </p:txBody>
      </p:sp>
      <p:sp>
        <p:nvSpPr>
          <p:cNvPr id="6" name="object 6"/>
          <p:cNvSpPr txBox="1"/>
          <p:nvPr/>
        </p:nvSpPr>
        <p:spPr>
          <a:xfrm>
            <a:off x="1684147" y="2908017"/>
            <a:ext cx="5994400" cy="2269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80440" marR="974090" algn="ctr">
              <a:lnSpc>
                <a:spcPct val="120100"/>
              </a:lnSpc>
              <a:spcBef>
                <a:spcPts val="95"/>
              </a:spcBef>
            </a:pPr>
            <a:r>
              <a:rPr sz="3200" spc="-110" dirty="0">
                <a:latin typeface="Calibri"/>
                <a:cs typeface="Calibri"/>
              </a:rPr>
              <a:t>Dr. </a:t>
            </a:r>
            <a:r>
              <a:rPr sz="3200" spc="-5" dirty="0">
                <a:latin typeface="Calibri"/>
                <a:cs typeface="Calibri"/>
              </a:rPr>
              <a:t>Sabah </a:t>
            </a:r>
            <a:r>
              <a:rPr sz="3200" spc="-10" dirty="0">
                <a:latin typeface="Calibri"/>
                <a:cs typeface="Calibri"/>
              </a:rPr>
              <a:t>Ibrahim </a:t>
            </a:r>
            <a:r>
              <a:rPr sz="3200" dirty="0">
                <a:latin typeface="Calibri"/>
                <a:cs typeface="Calibri"/>
              </a:rPr>
              <a:t>Abbas  </a:t>
            </a:r>
            <a:r>
              <a:rPr sz="3200" spc="-10" dirty="0">
                <a:latin typeface="Calibri"/>
                <a:cs typeface="Calibri"/>
              </a:rPr>
              <a:t>Al-Karkh </a:t>
            </a:r>
            <a:r>
              <a:rPr sz="3200" spc="-15" dirty="0">
                <a:latin typeface="Calibri"/>
                <a:cs typeface="Calibri"/>
              </a:rPr>
              <a:t>University</a:t>
            </a:r>
            <a:endParaRPr sz="32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765"/>
              </a:spcBef>
            </a:pPr>
            <a:r>
              <a:rPr sz="3200" spc="-10" dirty="0">
                <a:latin typeface="Calibri"/>
                <a:cs typeface="Calibri"/>
              </a:rPr>
              <a:t>college </a:t>
            </a:r>
            <a:r>
              <a:rPr sz="3200" spc="-5" dirty="0">
                <a:latin typeface="Calibri"/>
                <a:cs typeface="Calibri"/>
              </a:rPr>
              <a:t>of Sciences –Medical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physics  </a:t>
            </a:r>
            <a:r>
              <a:rPr sz="3200" spc="-5" dirty="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015742" y="2081911"/>
            <a:ext cx="16002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55" dirty="0">
                <a:latin typeface="Cambria Math"/>
                <a:cs typeface="Cambria Math"/>
              </a:rPr>
              <a:t>1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96772" y="2409317"/>
            <a:ext cx="1178560" cy="523240"/>
          </a:xfrm>
          <a:custGeom>
            <a:avLst/>
            <a:gdLst/>
            <a:ahLst/>
            <a:cxnLst/>
            <a:rect l="l" t="t" r="r" b="b"/>
            <a:pathLst>
              <a:path w="1178560" h="523239">
                <a:moveTo>
                  <a:pt x="1065403" y="0"/>
                </a:moveTo>
                <a:lnTo>
                  <a:pt x="1060450" y="12446"/>
                </a:lnTo>
                <a:lnTo>
                  <a:pt x="1079928" y="28257"/>
                </a:lnTo>
                <a:lnTo>
                  <a:pt x="1097216" y="48831"/>
                </a:lnTo>
                <a:lnTo>
                  <a:pt x="1125220" y="104267"/>
                </a:lnTo>
                <a:lnTo>
                  <a:pt x="1142936" y="176085"/>
                </a:lnTo>
                <a:lnTo>
                  <a:pt x="1147365" y="217138"/>
                </a:lnTo>
                <a:lnTo>
                  <a:pt x="1148842" y="261620"/>
                </a:lnTo>
                <a:lnTo>
                  <a:pt x="1147367" y="305389"/>
                </a:lnTo>
                <a:lnTo>
                  <a:pt x="1142952" y="346027"/>
                </a:lnTo>
                <a:lnTo>
                  <a:pt x="1135608" y="383545"/>
                </a:lnTo>
                <a:lnTo>
                  <a:pt x="1112510" y="448317"/>
                </a:lnTo>
                <a:lnTo>
                  <a:pt x="1080073" y="494609"/>
                </a:lnTo>
                <a:lnTo>
                  <a:pt x="1060450" y="510540"/>
                </a:lnTo>
                <a:lnTo>
                  <a:pt x="1065403" y="522859"/>
                </a:lnTo>
                <a:lnTo>
                  <a:pt x="1111900" y="485648"/>
                </a:lnTo>
                <a:lnTo>
                  <a:pt x="1147826" y="425958"/>
                </a:lnTo>
                <a:lnTo>
                  <a:pt x="1161180" y="389096"/>
                </a:lnTo>
                <a:lnTo>
                  <a:pt x="1170749" y="349376"/>
                </a:lnTo>
                <a:lnTo>
                  <a:pt x="1176508" y="306800"/>
                </a:lnTo>
                <a:lnTo>
                  <a:pt x="1178433" y="261366"/>
                </a:lnTo>
                <a:lnTo>
                  <a:pt x="1176508" y="215644"/>
                </a:lnTo>
                <a:lnTo>
                  <a:pt x="1170749" y="172958"/>
                </a:lnTo>
                <a:lnTo>
                  <a:pt x="1161180" y="133296"/>
                </a:lnTo>
                <a:lnTo>
                  <a:pt x="1147826" y="96647"/>
                </a:lnTo>
                <a:lnTo>
                  <a:pt x="1111900" y="37322"/>
                </a:lnTo>
                <a:lnTo>
                  <a:pt x="1089979" y="15904"/>
                </a:lnTo>
                <a:lnTo>
                  <a:pt x="1065403" y="0"/>
                </a:lnTo>
                <a:close/>
              </a:path>
              <a:path w="1178560" h="523239">
                <a:moveTo>
                  <a:pt x="112826" y="0"/>
                </a:moveTo>
                <a:lnTo>
                  <a:pt x="66421" y="37322"/>
                </a:lnTo>
                <a:lnTo>
                  <a:pt x="30568" y="96647"/>
                </a:lnTo>
                <a:lnTo>
                  <a:pt x="17193" y="133296"/>
                </a:lnTo>
                <a:lnTo>
                  <a:pt x="7640" y="172958"/>
                </a:lnTo>
                <a:lnTo>
                  <a:pt x="1909" y="215644"/>
                </a:lnTo>
                <a:lnTo>
                  <a:pt x="0" y="261366"/>
                </a:lnTo>
                <a:lnTo>
                  <a:pt x="1909" y="306800"/>
                </a:lnTo>
                <a:lnTo>
                  <a:pt x="7640" y="349376"/>
                </a:lnTo>
                <a:lnTo>
                  <a:pt x="17193" y="389096"/>
                </a:lnTo>
                <a:lnTo>
                  <a:pt x="30568" y="425958"/>
                </a:lnTo>
                <a:lnTo>
                  <a:pt x="66421" y="485648"/>
                </a:lnTo>
                <a:lnTo>
                  <a:pt x="112826" y="522859"/>
                </a:lnTo>
                <a:lnTo>
                  <a:pt x="117944" y="510540"/>
                </a:lnTo>
                <a:lnTo>
                  <a:pt x="98266" y="494609"/>
                </a:lnTo>
                <a:lnTo>
                  <a:pt x="80872" y="473868"/>
                </a:lnTo>
                <a:lnTo>
                  <a:pt x="52933" y="417957"/>
                </a:lnTo>
                <a:lnTo>
                  <a:pt x="35406" y="346027"/>
                </a:lnTo>
                <a:lnTo>
                  <a:pt x="31025" y="305389"/>
                </a:lnTo>
                <a:lnTo>
                  <a:pt x="29565" y="261620"/>
                </a:lnTo>
                <a:lnTo>
                  <a:pt x="31039" y="217138"/>
                </a:lnTo>
                <a:lnTo>
                  <a:pt x="35463" y="176085"/>
                </a:lnTo>
                <a:lnTo>
                  <a:pt x="42836" y="138461"/>
                </a:lnTo>
                <a:lnTo>
                  <a:pt x="66061" y="74168"/>
                </a:lnTo>
                <a:lnTo>
                  <a:pt x="98451" y="28257"/>
                </a:lnTo>
                <a:lnTo>
                  <a:pt x="117944" y="12446"/>
                </a:lnTo>
                <a:lnTo>
                  <a:pt x="1128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12596" y="2330323"/>
            <a:ext cx="945515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140" dirty="0">
                <a:latin typeface="Cambria Math"/>
                <a:cs typeface="Cambria Math"/>
              </a:rPr>
              <a:t>𝛿</a:t>
            </a:r>
            <a:r>
              <a:rPr sz="2250" spc="209" baseline="-14814" dirty="0">
                <a:latin typeface="Cambria Math"/>
                <a:cs typeface="Cambria Math"/>
              </a:rPr>
              <a:t>𝑚𝑖𝑛</a:t>
            </a:r>
            <a:r>
              <a:rPr sz="1800" spc="140" dirty="0">
                <a:latin typeface="Cambria Math"/>
                <a:cs typeface="Cambria Math"/>
              </a:rPr>
              <a:t>+</a:t>
            </a:r>
            <a:r>
              <a:rPr sz="1800" spc="-65" dirty="0">
                <a:latin typeface="Cambria Math"/>
                <a:cs typeface="Cambria Math"/>
              </a:rPr>
              <a:t> </a:t>
            </a:r>
            <a:r>
              <a:rPr sz="1800" spc="65" dirty="0">
                <a:latin typeface="Cambria Math"/>
                <a:cs typeface="Cambria Math"/>
              </a:rPr>
              <a:t>𝐴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24978" y="2670048"/>
            <a:ext cx="922019" cy="0"/>
          </a:xfrm>
          <a:custGeom>
            <a:avLst/>
            <a:gdLst/>
            <a:ahLst/>
            <a:cxnLst/>
            <a:rect l="l" t="t" r="r" b="b"/>
            <a:pathLst>
              <a:path w="922019">
                <a:moveTo>
                  <a:pt x="0" y="0"/>
                </a:moveTo>
                <a:lnTo>
                  <a:pt x="922020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78455" y="2430906"/>
            <a:ext cx="134239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Cambria Math"/>
                <a:cs typeface="Cambria Math"/>
              </a:rPr>
              <a:t>= </a:t>
            </a:r>
            <a:r>
              <a:rPr sz="2500" spc="25" dirty="0">
                <a:latin typeface="Cambria Math"/>
                <a:cs typeface="Cambria Math"/>
              </a:rPr>
              <a:t>𝑛</a:t>
            </a:r>
            <a:r>
              <a:rPr sz="2700" spc="37" baseline="-15432" dirty="0">
                <a:latin typeface="Cambria Math"/>
                <a:cs typeface="Cambria Math"/>
              </a:rPr>
              <a:t>2 </a:t>
            </a:r>
            <a:r>
              <a:rPr sz="2500" spc="-5" dirty="0">
                <a:latin typeface="Cambria Math"/>
                <a:cs typeface="Cambria Math"/>
              </a:rPr>
              <a:t>sin</a:t>
            </a:r>
            <a:r>
              <a:rPr sz="2500" spc="45" dirty="0">
                <a:latin typeface="Cambria Math"/>
                <a:cs typeface="Cambria Math"/>
              </a:rPr>
              <a:t> </a:t>
            </a:r>
            <a:r>
              <a:rPr sz="2700" spc="97" baseline="44753" dirty="0">
                <a:latin typeface="Cambria Math"/>
                <a:cs typeface="Cambria Math"/>
              </a:rPr>
              <a:t>𝐴</a:t>
            </a:r>
            <a:endParaRPr sz="2700" baseline="44753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05788" y="2676270"/>
            <a:ext cx="2106295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958975" algn="l"/>
              </a:tabLst>
            </a:pPr>
            <a:r>
              <a:rPr sz="1800" spc="55" dirty="0">
                <a:latin typeface="Cambria Math"/>
                <a:cs typeface="Cambria Math"/>
              </a:rPr>
              <a:t>2	2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53586" y="2670048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Using the snell</a:t>
            </a:r>
            <a:r>
              <a:rPr sz="3750" spc="-7" baseline="20000" dirty="0"/>
              <a:t> </a:t>
            </a:r>
            <a:r>
              <a:rPr sz="2500" spc="-10" dirty="0"/>
              <a:t>slaw </a:t>
            </a:r>
            <a:r>
              <a:rPr sz="2500" spc="-5" dirty="0"/>
              <a:t>again at first</a:t>
            </a:r>
            <a:r>
              <a:rPr sz="2500" spc="-220" dirty="0"/>
              <a:t> </a:t>
            </a:r>
            <a:r>
              <a:rPr sz="2500" spc="-5" dirty="0"/>
              <a:t>surface</a:t>
            </a:r>
            <a:endParaRPr sz="2500"/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𝑛</a:t>
            </a:r>
            <a:r>
              <a:rPr sz="2700" spc="-7" baseline="-15432" dirty="0"/>
              <a:t>1 </a:t>
            </a:r>
            <a:r>
              <a:rPr sz="2500" spc="-5" dirty="0"/>
              <a:t>sin 𝑖</a:t>
            </a:r>
            <a:r>
              <a:rPr sz="2700" spc="-7" baseline="-15432" dirty="0"/>
              <a:t>1 </a:t>
            </a:r>
            <a:r>
              <a:rPr sz="2500" spc="-5" dirty="0"/>
              <a:t>= </a:t>
            </a:r>
            <a:r>
              <a:rPr sz="2500" spc="25" dirty="0"/>
              <a:t>𝑛</a:t>
            </a:r>
            <a:r>
              <a:rPr sz="2700" spc="37" baseline="-15432" dirty="0"/>
              <a:t>2 </a:t>
            </a:r>
            <a:r>
              <a:rPr sz="2500" spc="-5" dirty="0"/>
              <a:t>sin</a:t>
            </a:r>
            <a:r>
              <a:rPr sz="2500" spc="-254" dirty="0"/>
              <a:t> </a:t>
            </a:r>
            <a:r>
              <a:rPr sz="2500" spc="125" dirty="0"/>
              <a:t>𝑖</a:t>
            </a:r>
            <a:r>
              <a:rPr sz="2700" spc="375" baseline="29320" dirty="0"/>
              <a:t> </a:t>
            </a:r>
            <a:endParaRPr sz="2700" baseline="29320"/>
          </a:p>
          <a:p>
            <a:pPr marL="355600" indent="-342900">
              <a:lnSpc>
                <a:spcPct val="100000"/>
              </a:lnSpc>
              <a:spcBef>
                <a:spcPts val="9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sin</a:t>
            </a:r>
          </a:p>
          <a:p>
            <a:pPr marL="355600" indent="-342900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>
                <a:latin typeface="Calibri"/>
                <a:cs typeface="Calibri"/>
              </a:rPr>
              <a:t>The </a:t>
            </a:r>
            <a:r>
              <a:rPr spc="-15" dirty="0">
                <a:latin typeface="Calibri"/>
                <a:cs typeface="Calibri"/>
              </a:rPr>
              <a:t>refractive </a:t>
            </a:r>
            <a:r>
              <a:rPr spc="-10" dirty="0">
                <a:latin typeface="Calibri"/>
                <a:cs typeface="Calibri"/>
              </a:rPr>
              <a:t>index </a:t>
            </a:r>
            <a:r>
              <a:rPr spc="-5" dirty="0">
                <a:latin typeface="Calibri"/>
                <a:cs typeface="Calibri"/>
              </a:rPr>
              <a:t>of the prism is </a:t>
            </a:r>
            <a:r>
              <a:rPr spc="-10" dirty="0">
                <a:latin typeface="Calibri"/>
                <a:cs typeface="Calibri"/>
              </a:rPr>
              <a:t>calculated</a:t>
            </a:r>
            <a:r>
              <a:rPr spc="7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by</a:t>
            </a:r>
          </a:p>
        </p:txBody>
      </p:sp>
      <p:sp>
        <p:nvSpPr>
          <p:cNvPr id="12" name="object 12"/>
          <p:cNvSpPr/>
          <p:nvPr/>
        </p:nvSpPr>
        <p:spPr>
          <a:xfrm>
            <a:off x="1759966" y="3412490"/>
            <a:ext cx="1002030" cy="382270"/>
          </a:xfrm>
          <a:custGeom>
            <a:avLst/>
            <a:gdLst/>
            <a:ahLst/>
            <a:cxnLst/>
            <a:rect l="l" t="t" r="r" b="b"/>
            <a:pathLst>
              <a:path w="1002030" h="382270">
                <a:moveTo>
                  <a:pt x="919352" y="0"/>
                </a:moveTo>
                <a:lnTo>
                  <a:pt x="915669" y="9017"/>
                </a:lnTo>
                <a:lnTo>
                  <a:pt x="929911" y="20585"/>
                </a:lnTo>
                <a:lnTo>
                  <a:pt x="942546" y="35655"/>
                </a:lnTo>
                <a:lnTo>
                  <a:pt x="963040" y="76200"/>
                </a:lnTo>
                <a:lnTo>
                  <a:pt x="976010" y="128666"/>
                </a:lnTo>
                <a:lnTo>
                  <a:pt x="980313" y="191135"/>
                </a:lnTo>
                <a:lnTo>
                  <a:pt x="979241" y="223138"/>
                </a:lnTo>
                <a:lnTo>
                  <a:pt x="970668" y="280288"/>
                </a:lnTo>
                <a:lnTo>
                  <a:pt x="953764" y="327600"/>
                </a:lnTo>
                <a:lnTo>
                  <a:pt x="930003" y="361406"/>
                </a:lnTo>
                <a:lnTo>
                  <a:pt x="915669" y="372999"/>
                </a:lnTo>
                <a:lnTo>
                  <a:pt x="919352" y="382016"/>
                </a:lnTo>
                <a:lnTo>
                  <a:pt x="953357" y="354885"/>
                </a:lnTo>
                <a:lnTo>
                  <a:pt x="979551" y="311277"/>
                </a:lnTo>
                <a:lnTo>
                  <a:pt x="996299" y="255270"/>
                </a:lnTo>
                <a:lnTo>
                  <a:pt x="1001902" y="190881"/>
                </a:lnTo>
                <a:lnTo>
                  <a:pt x="1000500" y="157497"/>
                </a:lnTo>
                <a:lnTo>
                  <a:pt x="989312" y="97351"/>
                </a:lnTo>
                <a:lnTo>
                  <a:pt x="967430" y="46916"/>
                </a:lnTo>
                <a:lnTo>
                  <a:pt x="937331" y="11622"/>
                </a:lnTo>
                <a:lnTo>
                  <a:pt x="919352" y="0"/>
                </a:lnTo>
                <a:close/>
              </a:path>
              <a:path w="1002030" h="382270">
                <a:moveTo>
                  <a:pt x="82422" y="0"/>
                </a:moveTo>
                <a:lnTo>
                  <a:pt x="48529" y="27257"/>
                </a:lnTo>
                <a:lnTo>
                  <a:pt x="22351" y="70612"/>
                </a:lnTo>
                <a:lnTo>
                  <a:pt x="5603" y="126317"/>
                </a:lnTo>
                <a:lnTo>
                  <a:pt x="0" y="190881"/>
                </a:lnTo>
                <a:lnTo>
                  <a:pt x="1402" y="224123"/>
                </a:lnTo>
                <a:lnTo>
                  <a:pt x="12590" y="284321"/>
                </a:lnTo>
                <a:lnTo>
                  <a:pt x="34470" y="335135"/>
                </a:lnTo>
                <a:lnTo>
                  <a:pt x="64517" y="370516"/>
                </a:lnTo>
                <a:lnTo>
                  <a:pt x="82422" y="382016"/>
                </a:lnTo>
                <a:lnTo>
                  <a:pt x="86232" y="372999"/>
                </a:lnTo>
                <a:lnTo>
                  <a:pt x="71828" y="361406"/>
                </a:lnTo>
                <a:lnTo>
                  <a:pt x="59102" y="346265"/>
                </a:lnTo>
                <a:lnTo>
                  <a:pt x="38734" y="305435"/>
                </a:lnTo>
                <a:lnTo>
                  <a:pt x="25876" y="252856"/>
                </a:lnTo>
                <a:lnTo>
                  <a:pt x="21589" y="191135"/>
                </a:lnTo>
                <a:lnTo>
                  <a:pt x="22681" y="158656"/>
                </a:lnTo>
                <a:lnTo>
                  <a:pt x="31341" y="101177"/>
                </a:lnTo>
                <a:lnTo>
                  <a:pt x="48317" y="54201"/>
                </a:lnTo>
                <a:lnTo>
                  <a:pt x="71991" y="20585"/>
                </a:lnTo>
                <a:lnTo>
                  <a:pt x="86232" y="9017"/>
                </a:lnTo>
                <a:lnTo>
                  <a:pt x="824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95475" y="3269361"/>
            <a:ext cx="1285875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00" spc="165" baseline="-37037" dirty="0">
                <a:latin typeface="Cambria Math"/>
                <a:cs typeface="Cambria Math"/>
              </a:rPr>
              <a:t>sin</a:t>
            </a:r>
            <a:r>
              <a:rPr sz="2700" spc="652" baseline="-37037" dirty="0">
                <a:latin typeface="Cambria Math"/>
                <a:cs typeface="Cambria Math"/>
              </a:rPr>
              <a:t> </a:t>
            </a:r>
            <a:r>
              <a:rPr sz="1500" spc="150" dirty="0">
                <a:latin typeface="Cambria Math"/>
                <a:cs typeface="Cambria Math"/>
              </a:rPr>
              <a:t>𝛿</a:t>
            </a:r>
            <a:r>
              <a:rPr sz="2250" spc="225" baseline="-18518" dirty="0">
                <a:latin typeface="Cambria Math"/>
                <a:cs typeface="Cambria Math"/>
              </a:rPr>
              <a:t>𝑚𝑖𝑛</a:t>
            </a:r>
            <a:r>
              <a:rPr sz="1500" spc="150" dirty="0">
                <a:latin typeface="Cambria Math"/>
                <a:cs typeface="Cambria Math"/>
              </a:rPr>
              <a:t>+𝐴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1375" y="3455289"/>
            <a:ext cx="205232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61770" algn="l"/>
                <a:tab pos="2038985" algn="l"/>
              </a:tabLst>
            </a:pPr>
            <a:r>
              <a:rPr sz="3750" spc="75" baseline="-23333" dirty="0">
                <a:latin typeface="Cambria Math"/>
                <a:cs typeface="Cambria Math"/>
              </a:rPr>
              <a:t>𝑛</a:t>
            </a:r>
            <a:r>
              <a:rPr sz="2700" spc="75" baseline="-47839" dirty="0">
                <a:latin typeface="Cambria Math"/>
                <a:cs typeface="Cambria Math"/>
              </a:rPr>
              <a:t>2</a:t>
            </a:r>
            <a:r>
              <a:rPr sz="3750" spc="75" baseline="-23333" dirty="0">
                <a:latin typeface="Cambria Math"/>
                <a:cs typeface="Cambria Math"/>
              </a:rPr>
              <a:t>=</a:t>
            </a:r>
            <a:r>
              <a:rPr sz="2500" u="heavy" spc="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	</a:t>
            </a:r>
            <a:r>
              <a:rPr sz="1500" u="heavy" spc="6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	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54326" y="3602735"/>
            <a:ext cx="812800" cy="0"/>
          </a:xfrm>
          <a:custGeom>
            <a:avLst/>
            <a:gdLst/>
            <a:ahLst/>
            <a:cxnLst/>
            <a:rect l="l" t="t" r="r" b="b"/>
            <a:pathLst>
              <a:path w="812800">
                <a:moveTo>
                  <a:pt x="0" y="0"/>
                </a:moveTo>
                <a:lnTo>
                  <a:pt x="812292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5055" y="3878960"/>
            <a:ext cx="499109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90" dirty="0">
                <a:latin typeface="Cambria Math"/>
                <a:cs typeface="Cambria Math"/>
              </a:rPr>
              <a:t>si</a:t>
            </a:r>
            <a:r>
              <a:rPr sz="1800" spc="140" dirty="0">
                <a:latin typeface="Cambria Math"/>
                <a:cs typeface="Cambria Math"/>
              </a:rPr>
              <a:t>n</a:t>
            </a:r>
            <a:r>
              <a:rPr sz="2250" spc="382" baseline="38888" dirty="0">
                <a:latin typeface="Cambria Math"/>
                <a:cs typeface="Cambria Math"/>
              </a:rPr>
              <a:t>𝐴</a:t>
            </a:r>
            <a:endParaRPr sz="2250" baseline="38888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91004" y="4035932"/>
            <a:ext cx="1390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60" dirty="0">
                <a:latin typeface="Cambria Math"/>
                <a:cs typeface="Cambria Math"/>
              </a:rPr>
              <a:t>2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189607" y="4056888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>
                <a:moveTo>
                  <a:pt x="0" y="0"/>
                </a:moveTo>
                <a:lnTo>
                  <a:pt x="141731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177029" y="4144213"/>
            <a:ext cx="11303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5" dirty="0">
                <a:latin typeface="Cambria Math"/>
                <a:cs typeface="Cambria Math"/>
              </a:rPr>
              <a:t>°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8267" y="3378603"/>
            <a:ext cx="4229100" cy="1706880"/>
          </a:xfrm>
          <a:prstGeom prst="rect">
            <a:avLst/>
          </a:prstGeom>
        </p:spPr>
        <p:txBody>
          <a:bodyPr vert="horz" wrap="square" lIns="0" tIns="219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sz="2500" spc="-5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latin typeface="Calibri"/>
                <a:cs typeface="Calibri"/>
              </a:rPr>
              <a:t>For </a:t>
            </a:r>
            <a:r>
              <a:rPr sz="2500" spc="-5" dirty="0">
                <a:latin typeface="Calibri"/>
                <a:cs typeface="Calibri"/>
              </a:rPr>
              <a:t>small angle less than </a:t>
            </a:r>
            <a:r>
              <a:rPr sz="2500" spc="-5" dirty="0">
                <a:latin typeface="Cambria Math"/>
                <a:cs typeface="Cambria Math"/>
              </a:rPr>
              <a:t>10</a:t>
            </a:r>
            <a:r>
              <a:rPr sz="2500" spc="26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libri"/>
                <a:cs typeface="Calibri"/>
              </a:rPr>
              <a:t>:-</a:t>
            </a:r>
            <a:endParaRPr sz="2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latin typeface="Cambria Math"/>
                <a:cs typeface="Cambria Math"/>
              </a:rPr>
              <a:t>sin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096772" y="4657216"/>
            <a:ext cx="1128395" cy="523240"/>
          </a:xfrm>
          <a:custGeom>
            <a:avLst/>
            <a:gdLst/>
            <a:ahLst/>
            <a:cxnLst/>
            <a:rect l="l" t="t" r="r" b="b"/>
            <a:pathLst>
              <a:path w="1128395" h="523239">
                <a:moveTo>
                  <a:pt x="1015110" y="0"/>
                </a:moveTo>
                <a:lnTo>
                  <a:pt x="1010158" y="12445"/>
                </a:lnTo>
                <a:lnTo>
                  <a:pt x="1029636" y="28257"/>
                </a:lnTo>
                <a:lnTo>
                  <a:pt x="1046924" y="48831"/>
                </a:lnTo>
                <a:lnTo>
                  <a:pt x="1074928" y="104266"/>
                </a:lnTo>
                <a:lnTo>
                  <a:pt x="1092644" y="176085"/>
                </a:lnTo>
                <a:lnTo>
                  <a:pt x="1097073" y="217138"/>
                </a:lnTo>
                <a:lnTo>
                  <a:pt x="1098550" y="261619"/>
                </a:lnTo>
                <a:lnTo>
                  <a:pt x="1097075" y="305389"/>
                </a:lnTo>
                <a:lnTo>
                  <a:pt x="1092660" y="346027"/>
                </a:lnTo>
                <a:lnTo>
                  <a:pt x="1085316" y="383545"/>
                </a:lnTo>
                <a:lnTo>
                  <a:pt x="1062218" y="448317"/>
                </a:lnTo>
                <a:lnTo>
                  <a:pt x="1029781" y="494609"/>
                </a:lnTo>
                <a:lnTo>
                  <a:pt x="1010158" y="510539"/>
                </a:lnTo>
                <a:lnTo>
                  <a:pt x="1015110" y="522858"/>
                </a:lnTo>
                <a:lnTo>
                  <a:pt x="1061608" y="485647"/>
                </a:lnTo>
                <a:lnTo>
                  <a:pt x="1097534" y="425957"/>
                </a:lnTo>
                <a:lnTo>
                  <a:pt x="1110888" y="389096"/>
                </a:lnTo>
                <a:lnTo>
                  <a:pt x="1120457" y="349376"/>
                </a:lnTo>
                <a:lnTo>
                  <a:pt x="1126216" y="306800"/>
                </a:lnTo>
                <a:lnTo>
                  <a:pt x="1128141" y="261365"/>
                </a:lnTo>
                <a:lnTo>
                  <a:pt x="1126216" y="215644"/>
                </a:lnTo>
                <a:lnTo>
                  <a:pt x="1120457" y="172958"/>
                </a:lnTo>
                <a:lnTo>
                  <a:pt x="1110888" y="133296"/>
                </a:lnTo>
                <a:lnTo>
                  <a:pt x="1097534" y="96646"/>
                </a:lnTo>
                <a:lnTo>
                  <a:pt x="1061608" y="37322"/>
                </a:lnTo>
                <a:lnTo>
                  <a:pt x="1039687" y="15904"/>
                </a:lnTo>
                <a:lnTo>
                  <a:pt x="1015110" y="0"/>
                </a:lnTo>
                <a:close/>
              </a:path>
              <a:path w="1128395" h="523239">
                <a:moveTo>
                  <a:pt x="112826" y="0"/>
                </a:moveTo>
                <a:lnTo>
                  <a:pt x="66421" y="37322"/>
                </a:lnTo>
                <a:lnTo>
                  <a:pt x="30568" y="96646"/>
                </a:lnTo>
                <a:lnTo>
                  <a:pt x="17193" y="133296"/>
                </a:lnTo>
                <a:lnTo>
                  <a:pt x="7640" y="172958"/>
                </a:lnTo>
                <a:lnTo>
                  <a:pt x="1909" y="215644"/>
                </a:lnTo>
                <a:lnTo>
                  <a:pt x="0" y="261365"/>
                </a:lnTo>
                <a:lnTo>
                  <a:pt x="1909" y="306800"/>
                </a:lnTo>
                <a:lnTo>
                  <a:pt x="7640" y="349376"/>
                </a:lnTo>
                <a:lnTo>
                  <a:pt x="17193" y="389096"/>
                </a:lnTo>
                <a:lnTo>
                  <a:pt x="30568" y="425957"/>
                </a:lnTo>
                <a:lnTo>
                  <a:pt x="66421" y="485647"/>
                </a:lnTo>
                <a:lnTo>
                  <a:pt x="112826" y="522858"/>
                </a:lnTo>
                <a:lnTo>
                  <a:pt x="117944" y="510539"/>
                </a:lnTo>
                <a:lnTo>
                  <a:pt x="98266" y="494609"/>
                </a:lnTo>
                <a:lnTo>
                  <a:pt x="80872" y="473868"/>
                </a:lnTo>
                <a:lnTo>
                  <a:pt x="52933" y="417956"/>
                </a:lnTo>
                <a:lnTo>
                  <a:pt x="35406" y="346027"/>
                </a:lnTo>
                <a:lnTo>
                  <a:pt x="31025" y="305389"/>
                </a:lnTo>
                <a:lnTo>
                  <a:pt x="29565" y="261619"/>
                </a:lnTo>
                <a:lnTo>
                  <a:pt x="31039" y="217138"/>
                </a:lnTo>
                <a:lnTo>
                  <a:pt x="35463" y="176085"/>
                </a:lnTo>
                <a:lnTo>
                  <a:pt x="42836" y="138461"/>
                </a:lnTo>
                <a:lnTo>
                  <a:pt x="66061" y="74167"/>
                </a:lnTo>
                <a:lnTo>
                  <a:pt x="98451" y="28257"/>
                </a:lnTo>
                <a:lnTo>
                  <a:pt x="117944" y="12445"/>
                </a:lnTo>
                <a:lnTo>
                  <a:pt x="1128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24978" y="4917947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>
                <a:moveTo>
                  <a:pt x="0" y="0"/>
                </a:moveTo>
                <a:lnTo>
                  <a:pt x="870204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328164" y="4679441"/>
            <a:ext cx="26225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Cambria Math"/>
                <a:cs typeface="Cambria Math"/>
              </a:rPr>
              <a:t>=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692400" y="4657216"/>
            <a:ext cx="1127125" cy="523240"/>
          </a:xfrm>
          <a:custGeom>
            <a:avLst/>
            <a:gdLst/>
            <a:ahLst/>
            <a:cxnLst/>
            <a:rect l="l" t="t" r="r" b="b"/>
            <a:pathLst>
              <a:path w="1127125" h="523239">
                <a:moveTo>
                  <a:pt x="1013587" y="0"/>
                </a:moveTo>
                <a:lnTo>
                  <a:pt x="1008634" y="12445"/>
                </a:lnTo>
                <a:lnTo>
                  <a:pt x="1028112" y="28257"/>
                </a:lnTo>
                <a:lnTo>
                  <a:pt x="1045400" y="48831"/>
                </a:lnTo>
                <a:lnTo>
                  <a:pt x="1073403" y="104266"/>
                </a:lnTo>
                <a:lnTo>
                  <a:pt x="1091120" y="176085"/>
                </a:lnTo>
                <a:lnTo>
                  <a:pt x="1095549" y="217138"/>
                </a:lnTo>
                <a:lnTo>
                  <a:pt x="1097026" y="261619"/>
                </a:lnTo>
                <a:lnTo>
                  <a:pt x="1095551" y="305389"/>
                </a:lnTo>
                <a:lnTo>
                  <a:pt x="1091136" y="346027"/>
                </a:lnTo>
                <a:lnTo>
                  <a:pt x="1083792" y="383545"/>
                </a:lnTo>
                <a:lnTo>
                  <a:pt x="1060694" y="448317"/>
                </a:lnTo>
                <a:lnTo>
                  <a:pt x="1028257" y="494609"/>
                </a:lnTo>
                <a:lnTo>
                  <a:pt x="1008634" y="510539"/>
                </a:lnTo>
                <a:lnTo>
                  <a:pt x="1013587" y="522858"/>
                </a:lnTo>
                <a:lnTo>
                  <a:pt x="1060084" y="485647"/>
                </a:lnTo>
                <a:lnTo>
                  <a:pt x="1096010" y="425957"/>
                </a:lnTo>
                <a:lnTo>
                  <a:pt x="1109364" y="389096"/>
                </a:lnTo>
                <a:lnTo>
                  <a:pt x="1118933" y="349376"/>
                </a:lnTo>
                <a:lnTo>
                  <a:pt x="1124692" y="306800"/>
                </a:lnTo>
                <a:lnTo>
                  <a:pt x="1126616" y="261365"/>
                </a:lnTo>
                <a:lnTo>
                  <a:pt x="1124692" y="215644"/>
                </a:lnTo>
                <a:lnTo>
                  <a:pt x="1118933" y="172958"/>
                </a:lnTo>
                <a:lnTo>
                  <a:pt x="1109364" y="133296"/>
                </a:lnTo>
                <a:lnTo>
                  <a:pt x="1096010" y="96646"/>
                </a:lnTo>
                <a:lnTo>
                  <a:pt x="1060084" y="37322"/>
                </a:lnTo>
                <a:lnTo>
                  <a:pt x="1038163" y="15904"/>
                </a:lnTo>
                <a:lnTo>
                  <a:pt x="1013587" y="0"/>
                </a:lnTo>
                <a:close/>
              </a:path>
              <a:path w="1127125" h="523239">
                <a:moveTo>
                  <a:pt x="112775" y="0"/>
                </a:moveTo>
                <a:lnTo>
                  <a:pt x="66405" y="37322"/>
                </a:lnTo>
                <a:lnTo>
                  <a:pt x="30606" y="96646"/>
                </a:lnTo>
                <a:lnTo>
                  <a:pt x="17198" y="133296"/>
                </a:lnTo>
                <a:lnTo>
                  <a:pt x="7635" y="172958"/>
                </a:lnTo>
                <a:lnTo>
                  <a:pt x="1906" y="215644"/>
                </a:lnTo>
                <a:lnTo>
                  <a:pt x="0" y="261365"/>
                </a:lnTo>
                <a:lnTo>
                  <a:pt x="1906" y="306800"/>
                </a:lnTo>
                <a:lnTo>
                  <a:pt x="7635" y="349376"/>
                </a:lnTo>
                <a:lnTo>
                  <a:pt x="17198" y="389096"/>
                </a:lnTo>
                <a:lnTo>
                  <a:pt x="30606" y="425957"/>
                </a:lnTo>
                <a:lnTo>
                  <a:pt x="66405" y="485647"/>
                </a:lnTo>
                <a:lnTo>
                  <a:pt x="112775" y="522858"/>
                </a:lnTo>
                <a:lnTo>
                  <a:pt x="117982" y="510539"/>
                </a:lnTo>
                <a:lnTo>
                  <a:pt x="98268" y="494609"/>
                </a:lnTo>
                <a:lnTo>
                  <a:pt x="80851" y="473868"/>
                </a:lnTo>
                <a:lnTo>
                  <a:pt x="52958" y="417956"/>
                </a:lnTo>
                <a:lnTo>
                  <a:pt x="35417" y="346027"/>
                </a:lnTo>
                <a:lnTo>
                  <a:pt x="31045" y="305389"/>
                </a:lnTo>
                <a:lnTo>
                  <a:pt x="29591" y="261619"/>
                </a:lnTo>
                <a:lnTo>
                  <a:pt x="31067" y="217138"/>
                </a:lnTo>
                <a:lnTo>
                  <a:pt x="35496" y="176085"/>
                </a:lnTo>
                <a:lnTo>
                  <a:pt x="42878" y="138461"/>
                </a:lnTo>
                <a:lnTo>
                  <a:pt x="66119" y="74167"/>
                </a:lnTo>
                <a:lnTo>
                  <a:pt x="98504" y="28257"/>
                </a:lnTo>
                <a:lnTo>
                  <a:pt x="117982" y="12445"/>
                </a:lnTo>
                <a:lnTo>
                  <a:pt x="1127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212596" y="4578858"/>
            <a:ext cx="2489835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08455" algn="l"/>
              </a:tabLst>
            </a:pPr>
            <a:r>
              <a:rPr sz="1800" spc="220" dirty="0">
                <a:latin typeface="Cambria Math"/>
                <a:cs typeface="Cambria Math"/>
              </a:rPr>
              <a:t>𝛿</a:t>
            </a:r>
            <a:r>
              <a:rPr sz="2250" spc="450" baseline="-14814" dirty="0">
                <a:latin typeface="Cambria Math"/>
                <a:cs typeface="Cambria Math"/>
              </a:rPr>
              <a:t>𝑚</a:t>
            </a:r>
            <a:r>
              <a:rPr sz="2250" spc="412" baseline="-14814" dirty="0">
                <a:latin typeface="Cambria Math"/>
                <a:cs typeface="Cambria Math"/>
              </a:rPr>
              <a:t>𝑖</a:t>
            </a:r>
            <a:r>
              <a:rPr sz="2250" spc="630" baseline="-14814" dirty="0">
                <a:latin typeface="Cambria Math"/>
                <a:cs typeface="Cambria Math"/>
              </a:rPr>
              <a:t>𝑛</a:t>
            </a:r>
            <a:r>
              <a:rPr sz="1800" spc="-15" dirty="0">
                <a:latin typeface="Cambria Math"/>
                <a:cs typeface="Cambria Math"/>
              </a:rPr>
              <a:t>+</a:t>
            </a:r>
            <a:r>
              <a:rPr sz="1800" spc="105" dirty="0">
                <a:latin typeface="Cambria Math"/>
                <a:cs typeface="Cambria Math"/>
              </a:rPr>
              <a:t>𝐴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220" dirty="0">
                <a:latin typeface="Cambria Math"/>
                <a:cs typeface="Cambria Math"/>
              </a:rPr>
              <a:t>𝛿</a:t>
            </a:r>
            <a:r>
              <a:rPr sz="2250" spc="450" baseline="-14814" dirty="0">
                <a:latin typeface="Cambria Math"/>
                <a:cs typeface="Cambria Math"/>
              </a:rPr>
              <a:t>𝑚</a:t>
            </a:r>
            <a:r>
              <a:rPr sz="2250" spc="412" baseline="-14814" dirty="0">
                <a:latin typeface="Cambria Math"/>
                <a:cs typeface="Cambria Math"/>
              </a:rPr>
              <a:t>𝑖</a:t>
            </a:r>
            <a:r>
              <a:rPr sz="2250" spc="615" baseline="-14814" dirty="0">
                <a:latin typeface="Cambria Math"/>
                <a:cs typeface="Cambria Math"/>
              </a:rPr>
              <a:t>𝑛</a:t>
            </a:r>
            <a:r>
              <a:rPr sz="1800" spc="-15" dirty="0">
                <a:latin typeface="Cambria Math"/>
                <a:cs typeface="Cambria Math"/>
              </a:rPr>
              <a:t>+</a:t>
            </a:r>
            <a:r>
              <a:rPr sz="1800" spc="105" dirty="0">
                <a:latin typeface="Cambria Math"/>
                <a:cs typeface="Cambria Math"/>
              </a:rPr>
              <a:t>𝐴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79880" y="4924805"/>
            <a:ext cx="1755775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08455" algn="l"/>
              </a:tabLst>
            </a:pPr>
            <a:r>
              <a:rPr sz="1800" spc="55" dirty="0">
                <a:latin typeface="Cambria Math"/>
                <a:cs typeface="Cambria Math"/>
              </a:rPr>
              <a:t>2	2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820542" y="4917947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>
                <a:moveTo>
                  <a:pt x="0" y="0"/>
                </a:moveTo>
                <a:lnTo>
                  <a:pt x="870204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42890" y="4917947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166361" y="4679441"/>
            <a:ext cx="1482725" cy="549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480"/>
              </a:lnSpc>
              <a:spcBef>
                <a:spcPts val="95"/>
              </a:spcBef>
              <a:tabLst>
                <a:tab pos="1315720" algn="l"/>
              </a:tabLst>
            </a:pPr>
            <a:r>
              <a:rPr sz="2500" spc="-5" dirty="0">
                <a:latin typeface="Cambria Math"/>
                <a:cs typeface="Cambria Math"/>
              </a:rPr>
              <a:t>; </a:t>
            </a:r>
            <a:r>
              <a:rPr sz="2500" spc="-13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sin</a:t>
            </a:r>
            <a:r>
              <a:rPr sz="2500" spc="-110" dirty="0">
                <a:latin typeface="Cambria Math"/>
                <a:cs typeface="Cambria Math"/>
              </a:rPr>
              <a:t> </a:t>
            </a:r>
            <a:r>
              <a:rPr sz="2700" spc="157" baseline="44753" dirty="0">
                <a:latin typeface="Cambria Math"/>
                <a:cs typeface="Cambria Math"/>
              </a:rPr>
              <a:t>𝐴</a:t>
            </a:r>
            <a:r>
              <a:rPr sz="2700" baseline="44753" dirty="0">
                <a:latin typeface="Cambria Math"/>
                <a:cs typeface="Cambria Math"/>
              </a:rPr>
              <a:t> </a:t>
            </a:r>
            <a:r>
              <a:rPr sz="2700" spc="-127" baseline="44753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=</a:t>
            </a:r>
            <a:r>
              <a:rPr sz="2500" dirty="0">
                <a:latin typeface="Cambria Math"/>
                <a:cs typeface="Cambria Math"/>
              </a:rPr>
              <a:t>	</a:t>
            </a:r>
            <a:r>
              <a:rPr sz="2700" spc="157" baseline="44753" dirty="0">
                <a:latin typeface="Cambria Math"/>
                <a:cs typeface="Cambria Math"/>
              </a:rPr>
              <a:t>𝐴</a:t>
            </a:r>
            <a:endParaRPr sz="2700" baseline="44753">
              <a:latin typeface="Cambria Math"/>
              <a:cs typeface="Cambria Math"/>
            </a:endParaRPr>
          </a:p>
          <a:p>
            <a:pPr marL="687705">
              <a:lnSpc>
                <a:spcPts val="1639"/>
              </a:lnSpc>
              <a:tabLst>
                <a:tab pos="1326515" algn="l"/>
              </a:tabLst>
            </a:pPr>
            <a:r>
              <a:rPr sz="1800" spc="55" dirty="0">
                <a:latin typeface="Cambria Math"/>
                <a:cs typeface="Cambria Math"/>
              </a:rPr>
              <a:t>2	2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481446" y="4917947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410716" y="5177790"/>
            <a:ext cx="8388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280" dirty="0">
                <a:latin typeface="Cambria Math"/>
                <a:cs typeface="Cambria Math"/>
              </a:rPr>
              <a:t>𝛿</a:t>
            </a:r>
            <a:r>
              <a:rPr sz="2250" spc="450" baseline="-18518" dirty="0">
                <a:latin typeface="Cambria Math"/>
                <a:cs typeface="Cambria Math"/>
              </a:rPr>
              <a:t>𝑚</a:t>
            </a:r>
            <a:r>
              <a:rPr sz="2250" spc="412" baseline="-18518" dirty="0">
                <a:latin typeface="Cambria Math"/>
                <a:cs typeface="Cambria Math"/>
              </a:rPr>
              <a:t>𝑖</a:t>
            </a:r>
            <a:r>
              <a:rPr sz="2250" spc="615" baseline="-18518" dirty="0">
                <a:latin typeface="Cambria Math"/>
                <a:cs typeface="Cambria Math"/>
              </a:rPr>
              <a:t>𝑛</a:t>
            </a:r>
            <a:r>
              <a:rPr sz="1500" spc="5" dirty="0">
                <a:latin typeface="Cambria Math"/>
                <a:cs typeface="Cambria Math"/>
              </a:rPr>
              <a:t>+</a:t>
            </a:r>
            <a:r>
              <a:rPr sz="1500" spc="254" dirty="0">
                <a:latin typeface="Cambria Math"/>
                <a:cs typeface="Cambria Math"/>
              </a:rPr>
              <a:t>𝐴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1375" y="5322823"/>
            <a:ext cx="152400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30605" algn="l"/>
                <a:tab pos="1510030" algn="l"/>
              </a:tabLst>
            </a:pPr>
            <a:r>
              <a:rPr sz="3750" spc="75" baseline="-21111" dirty="0">
                <a:latin typeface="Cambria Math"/>
                <a:cs typeface="Cambria Math"/>
              </a:rPr>
              <a:t>𝑛</a:t>
            </a:r>
            <a:r>
              <a:rPr sz="2700" spc="75" baseline="-46296" dirty="0">
                <a:latin typeface="Cambria Math"/>
                <a:cs typeface="Cambria Math"/>
              </a:rPr>
              <a:t>2</a:t>
            </a:r>
            <a:r>
              <a:rPr sz="3750" spc="75" baseline="-21111" dirty="0">
                <a:latin typeface="Cambria Math"/>
                <a:cs typeface="Cambria Math"/>
              </a:rPr>
              <a:t>=</a:t>
            </a:r>
            <a:r>
              <a:rPr sz="2500" u="heavy" spc="5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	</a:t>
            </a:r>
            <a:r>
              <a:rPr sz="1500" u="heavy" spc="6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	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423035" y="5469635"/>
            <a:ext cx="812800" cy="0"/>
          </a:xfrm>
          <a:custGeom>
            <a:avLst/>
            <a:gdLst/>
            <a:ahLst/>
            <a:cxnLst/>
            <a:rect l="l" t="t" r="r" b="b"/>
            <a:pathLst>
              <a:path w="812800">
                <a:moveTo>
                  <a:pt x="0" y="0"/>
                </a:moveTo>
                <a:lnTo>
                  <a:pt x="812291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745995" y="5644388"/>
            <a:ext cx="16700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254" dirty="0">
                <a:latin typeface="Cambria Math"/>
                <a:cs typeface="Cambria Math"/>
              </a:rPr>
              <a:t>𝐴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59711" y="5895847"/>
            <a:ext cx="1390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60" dirty="0">
                <a:latin typeface="Cambria Math"/>
                <a:cs typeface="Cambria Math"/>
              </a:rPr>
              <a:t>2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758314" y="5916167"/>
            <a:ext cx="142240" cy="0"/>
          </a:xfrm>
          <a:custGeom>
            <a:avLst/>
            <a:gdLst/>
            <a:ahLst/>
            <a:cxnLst/>
            <a:rect l="l" t="t" r="r" b="b"/>
            <a:pathLst>
              <a:path w="142239">
                <a:moveTo>
                  <a:pt x="0" y="0"/>
                </a:moveTo>
                <a:lnTo>
                  <a:pt x="141731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607055" y="5446267"/>
            <a:ext cx="29133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08000" algn="l"/>
              </a:tabLst>
            </a:pPr>
            <a:r>
              <a:rPr sz="2500" spc="-5" dirty="0">
                <a:latin typeface="Cambria Math"/>
                <a:cs typeface="Cambria Math"/>
              </a:rPr>
              <a:t>→	</a:t>
            </a:r>
            <a:r>
              <a:rPr sz="2500" spc="80" dirty="0">
                <a:latin typeface="Cambria Math"/>
                <a:cs typeface="Cambria Math"/>
              </a:rPr>
              <a:t>𝛿</a:t>
            </a:r>
            <a:r>
              <a:rPr sz="2700" spc="120" baseline="-15432" dirty="0">
                <a:latin typeface="Cambria Math"/>
                <a:cs typeface="Cambria Math"/>
              </a:rPr>
              <a:t>𝑚𝑖𝑛 </a:t>
            </a:r>
            <a:r>
              <a:rPr sz="2500" spc="-5" dirty="0">
                <a:latin typeface="Cambria Math"/>
                <a:cs typeface="Cambria Math"/>
              </a:rPr>
              <a:t>= </a:t>
            </a:r>
            <a:r>
              <a:rPr sz="2500" spc="15" dirty="0">
                <a:latin typeface="Cambria Math"/>
                <a:cs typeface="Cambria Math"/>
              </a:rPr>
              <a:t>𝐴(𝑛</a:t>
            </a:r>
            <a:r>
              <a:rPr sz="2700" spc="22" baseline="-15432" dirty="0">
                <a:latin typeface="Cambria Math"/>
                <a:cs typeface="Cambria Math"/>
              </a:rPr>
              <a:t>2 </a:t>
            </a:r>
            <a:r>
              <a:rPr sz="2500" spc="-5" dirty="0">
                <a:latin typeface="Cambria Math"/>
                <a:cs typeface="Cambria Math"/>
              </a:rPr>
              <a:t>−</a:t>
            </a:r>
            <a:r>
              <a:rPr sz="2500" spc="-19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1)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8267" y="5244490"/>
            <a:ext cx="8045450" cy="1189990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z="2500" spc="-5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latin typeface="Cambria Math"/>
                <a:cs typeface="Cambria Math"/>
              </a:rPr>
              <a:t>The </a:t>
            </a:r>
            <a:r>
              <a:rPr sz="2500" spc="-10" dirty="0">
                <a:latin typeface="Cambria Math"/>
                <a:cs typeface="Cambria Math"/>
              </a:rPr>
              <a:t>minimum </a:t>
            </a:r>
            <a:r>
              <a:rPr sz="2500" spc="-5" dirty="0">
                <a:latin typeface="Cambria Math"/>
                <a:cs typeface="Cambria Math"/>
              </a:rPr>
              <a:t>angle of deviation is given by figure</a:t>
            </a:r>
            <a:r>
              <a:rPr sz="2500" spc="19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below</a:t>
            </a:r>
            <a:endParaRPr sz="25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2666574" y="2483705"/>
            <a:ext cx="4130495" cy="31613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04291" y="4430096"/>
            <a:ext cx="55880" cy="1209675"/>
          </a:xfrm>
          <a:custGeom>
            <a:avLst/>
            <a:gdLst/>
            <a:ahLst/>
            <a:cxnLst/>
            <a:rect l="l" t="t" r="r" b="b"/>
            <a:pathLst>
              <a:path w="55879" h="1209675">
                <a:moveTo>
                  <a:pt x="0" y="0"/>
                </a:moveTo>
                <a:lnTo>
                  <a:pt x="55537" y="1209458"/>
                </a:lnTo>
              </a:path>
            </a:pathLst>
          </a:custGeom>
          <a:ln w="1461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37000" y="4449124"/>
            <a:ext cx="45085" cy="1189990"/>
          </a:xfrm>
          <a:custGeom>
            <a:avLst/>
            <a:gdLst/>
            <a:ahLst/>
            <a:cxnLst/>
            <a:rect l="l" t="t" r="r" b="b"/>
            <a:pathLst>
              <a:path w="45085" h="1189989">
                <a:moveTo>
                  <a:pt x="0" y="0"/>
                </a:moveTo>
                <a:lnTo>
                  <a:pt x="44819" y="1189602"/>
                </a:lnTo>
              </a:path>
            </a:pathLst>
          </a:custGeom>
          <a:ln w="1461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41902" y="4995908"/>
            <a:ext cx="0" cy="676275"/>
          </a:xfrm>
          <a:custGeom>
            <a:avLst/>
            <a:gdLst/>
            <a:ahLst/>
            <a:cxnLst/>
            <a:rect l="l" t="t" r="r" b="b"/>
            <a:pathLst>
              <a:path h="676275">
                <a:moveTo>
                  <a:pt x="0" y="0"/>
                </a:moveTo>
                <a:lnTo>
                  <a:pt x="0" y="675910"/>
                </a:lnTo>
              </a:path>
            </a:pathLst>
          </a:custGeom>
          <a:ln w="1461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70097" y="4946270"/>
            <a:ext cx="2065020" cy="0"/>
          </a:xfrm>
          <a:custGeom>
            <a:avLst/>
            <a:gdLst/>
            <a:ahLst/>
            <a:cxnLst/>
            <a:rect l="l" t="t" r="r" b="b"/>
            <a:pathLst>
              <a:path w="2065020">
                <a:moveTo>
                  <a:pt x="2064627" y="0"/>
                </a:moveTo>
                <a:lnTo>
                  <a:pt x="0" y="0"/>
                </a:lnTo>
              </a:path>
            </a:pathLst>
          </a:custGeom>
          <a:ln w="12409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69708" y="4807613"/>
            <a:ext cx="437284" cy="625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46876" y="4285482"/>
            <a:ext cx="360116" cy="3951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49926" y="5705076"/>
            <a:ext cx="439622" cy="3097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478506" y="5684037"/>
            <a:ext cx="179705" cy="2451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400" spc="185" dirty="0">
                <a:latin typeface="Cambria Math"/>
                <a:cs typeface="Cambria Math"/>
              </a:rPr>
              <a:t> </a:t>
            </a:r>
            <a:r>
              <a:rPr sz="1575" spc="195" baseline="-15873" dirty="0">
                <a:latin typeface="Cambria Math"/>
                <a:cs typeface="Cambria Math"/>
              </a:rPr>
              <a:t>1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350769" y="5776556"/>
            <a:ext cx="561220" cy="3097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582629" y="5755516"/>
            <a:ext cx="93980" cy="24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25" dirty="0">
                <a:latin typeface="Cambria Math"/>
                <a:cs typeface="Cambria Math"/>
              </a:rPr>
              <a:t> 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585454" y="5732874"/>
            <a:ext cx="561220" cy="28194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771129" y="5711835"/>
            <a:ext cx="184150" cy="2451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400" spc="220" dirty="0">
                <a:latin typeface="Cambria Math"/>
                <a:cs typeface="Cambria Math"/>
              </a:rPr>
              <a:t> </a:t>
            </a:r>
            <a:r>
              <a:rPr sz="1575" spc="195" baseline="-15873" dirty="0">
                <a:latin typeface="Cambria Math"/>
                <a:cs typeface="Cambria Math"/>
              </a:rPr>
              <a:t>2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382854" y="5331795"/>
            <a:ext cx="1931532" cy="24422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997781" y="4264012"/>
            <a:ext cx="6021070" cy="129159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Times New Roman"/>
              <a:cs typeface="Times New Roman"/>
            </a:endParaRPr>
          </a:p>
          <a:p>
            <a:pPr marL="89535">
              <a:lnSpc>
                <a:spcPct val="100000"/>
              </a:lnSpc>
              <a:tabLst>
                <a:tab pos="450215" algn="l"/>
                <a:tab pos="3876675" algn="l"/>
              </a:tabLst>
            </a:pPr>
            <a:r>
              <a:rPr sz="1400" spc="600" dirty="0">
                <a:latin typeface="Cambria Math"/>
                <a:cs typeface="Cambria Math"/>
              </a:rPr>
              <a:t> 	</a:t>
            </a:r>
            <a:r>
              <a:rPr sz="1400" u="dash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535" dirty="0">
                <a:latin typeface="Cambria Math"/>
                <a:cs typeface="Cambria Math"/>
              </a:rPr>
              <a:t> </a:t>
            </a:r>
            <a:r>
              <a:rPr sz="1575" spc="1380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400" spc="130" dirty="0">
                <a:latin typeface="Calibri"/>
                <a:cs typeface="Calibri"/>
              </a:rPr>
              <a:t>Angle </a:t>
            </a:r>
            <a:r>
              <a:rPr sz="1400" spc="125" dirty="0">
                <a:latin typeface="Calibri"/>
                <a:cs typeface="Calibri"/>
              </a:rPr>
              <a:t>of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114" dirty="0">
                <a:latin typeface="Calibri"/>
                <a:cs typeface="Calibri"/>
              </a:rPr>
              <a:t>Incident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933235" y="2401536"/>
            <a:ext cx="275933" cy="172543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963172" y="2633240"/>
            <a:ext cx="240665" cy="13887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710"/>
              </a:lnSpc>
            </a:pPr>
            <a:r>
              <a:rPr sz="1700" spc="-125" dirty="0">
                <a:latin typeface="Calibri"/>
                <a:cs typeface="Calibri"/>
              </a:rPr>
              <a:t>Angle </a:t>
            </a:r>
            <a:r>
              <a:rPr sz="1700" spc="-110" dirty="0">
                <a:latin typeface="Calibri"/>
                <a:cs typeface="Calibri"/>
              </a:rPr>
              <a:t>of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spc="-120" dirty="0">
                <a:latin typeface="Calibri"/>
                <a:cs typeface="Calibri"/>
              </a:rPr>
              <a:t>Deviation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0"/>
            <a:ext cx="8324088" cy="1191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9976" y="82296"/>
            <a:ext cx="8116824" cy="1152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0"/>
            <a:ext cx="8229600" cy="1124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0"/>
            <a:ext cx="8229600" cy="1125220"/>
          </a:xfrm>
          <a:custGeom>
            <a:avLst/>
            <a:gdLst/>
            <a:ahLst/>
            <a:cxnLst/>
            <a:rect l="l" t="t" r="r" b="b"/>
            <a:pathLst>
              <a:path w="8229600" h="1125220">
                <a:moveTo>
                  <a:pt x="0" y="1124750"/>
                </a:moveTo>
                <a:lnTo>
                  <a:pt x="8229600" y="1124750"/>
                </a:lnTo>
                <a:lnTo>
                  <a:pt x="8229600" y="0"/>
                </a:lnTo>
                <a:lnTo>
                  <a:pt x="0" y="0"/>
                </a:lnTo>
                <a:lnTo>
                  <a:pt x="0" y="11247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>
              <a:lnSpc>
                <a:spcPct val="100000"/>
              </a:lnSpc>
              <a:spcBef>
                <a:spcPts val="9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186334" y="1230630"/>
            <a:ext cx="8773160" cy="45383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6350" indent="-342900" algn="just">
              <a:lnSpc>
                <a:spcPct val="80000"/>
              </a:lnSpc>
              <a:spcBef>
                <a:spcPts val="585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beam passing </a:t>
            </a:r>
            <a:r>
              <a:rPr sz="2000" spc="-10" dirty="0">
                <a:latin typeface="Calibri"/>
                <a:cs typeface="Calibri"/>
              </a:rPr>
              <a:t>through </a:t>
            </a:r>
            <a:r>
              <a:rPr sz="2000" dirty="0">
                <a:latin typeface="Calibri"/>
                <a:cs typeface="Calibri"/>
              </a:rPr>
              <a:t>an </a:t>
            </a:r>
            <a:r>
              <a:rPr sz="2000" spc="-5" dirty="0">
                <a:latin typeface="Calibri"/>
                <a:cs typeface="Calibri"/>
              </a:rPr>
              <a:t>object </a:t>
            </a:r>
            <a:r>
              <a:rPr sz="2000" spc="-20" dirty="0">
                <a:latin typeface="Calibri"/>
                <a:cs typeface="Calibri"/>
              </a:rPr>
              <a:t>like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5"/>
              </a:rPr>
              <a:t>prism</a:t>
            </a:r>
            <a:r>
              <a:rPr sz="2000" spc="-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-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 </a:t>
            </a:r>
            <a:r>
              <a:rPr sz="20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6"/>
              </a:rPr>
              <a:t>water drop</a:t>
            </a:r>
            <a:r>
              <a:rPr sz="2000" spc="-1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 </a:t>
            </a:r>
            <a:r>
              <a:rPr sz="2000" spc="-5" dirty="0">
                <a:latin typeface="Calibri"/>
                <a:cs typeface="Calibri"/>
              </a:rPr>
              <a:t>is deflected </a:t>
            </a:r>
            <a:r>
              <a:rPr sz="2000" dirty="0">
                <a:latin typeface="Calibri"/>
                <a:cs typeface="Calibri"/>
              </a:rPr>
              <a:t>twice:  once </a:t>
            </a:r>
            <a:r>
              <a:rPr sz="2000" spc="-5" dirty="0">
                <a:latin typeface="Calibri"/>
                <a:cs typeface="Calibri"/>
              </a:rPr>
              <a:t>entering,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again </a:t>
            </a:r>
            <a:r>
              <a:rPr sz="2000" spc="-5" dirty="0">
                <a:latin typeface="Calibri"/>
                <a:cs typeface="Calibri"/>
              </a:rPr>
              <a:t>when exiting. The sum of </a:t>
            </a:r>
            <a:r>
              <a:rPr sz="2000" dirty="0">
                <a:latin typeface="Calibri"/>
                <a:cs typeface="Calibri"/>
              </a:rPr>
              <a:t>these </a:t>
            </a:r>
            <a:r>
              <a:rPr sz="2000" spc="-5" dirty="0">
                <a:latin typeface="Calibri"/>
                <a:cs typeface="Calibri"/>
              </a:rPr>
              <a:t>two deflections is </a:t>
            </a:r>
            <a:r>
              <a:rPr sz="2000" dirty="0">
                <a:latin typeface="Calibri"/>
                <a:cs typeface="Calibri"/>
              </a:rPr>
              <a:t>called  the </a:t>
            </a:r>
            <a:r>
              <a:rPr sz="2000" spc="-5" dirty="0">
                <a:latin typeface="Calibri"/>
                <a:cs typeface="Calibri"/>
              </a:rPr>
              <a:t>deviation </a:t>
            </a:r>
            <a:r>
              <a:rPr sz="2000" dirty="0">
                <a:latin typeface="Calibri"/>
                <a:cs typeface="Calibri"/>
              </a:rPr>
              <a:t>angle. </a:t>
            </a:r>
            <a:r>
              <a:rPr sz="2000" spc="-5" dirty="0">
                <a:latin typeface="Calibri"/>
                <a:cs typeface="Calibri"/>
              </a:rPr>
              <a:t>The deviation </a:t>
            </a:r>
            <a:r>
              <a:rPr sz="2000" dirty="0">
                <a:latin typeface="Calibri"/>
                <a:cs typeface="Calibri"/>
              </a:rPr>
              <a:t>angle </a:t>
            </a:r>
            <a:r>
              <a:rPr sz="2000" spc="-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prism depends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upon:</a:t>
            </a: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192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</a:tabLst>
            </a:pPr>
            <a:r>
              <a:rPr sz="2000" b="1" spc="-10" dirty="0">
                <a:latin typeface="Calibri"/>
                <a:cs typeface="Calibri"/>
              </a:rPr>
              <a:t>(1)Refractive index </a:t>
            </a:r>
            <a:r>
              <a:rPr sz="2000" b="1" dirty="0">
                <a:latin typeface="Calibri"/>
                <a:cs typeface="Calibri"/>
              </a:rPr>
              <a:t>of </a:t>
            </a:r>
            <a:r>
              <a:rPr sz="2000" b="1" spc="-5" dirty="0">
                <a:latin typeface="Calibri"/>
                <a:cs typeface="Calibri"/>
              </a:rPr>
              <a:t>the prism: </a:t>
            </a:r>
            <a:r>
              <a:rPr sz="2000" spc="-10" dirty="0">
                <a:latin typeface="Calibri"/>
                <a:cs typeface="Calibri"/>
              </a:rPr>
              <a:t>The refractive index </a:t>
            </a:r>
            <a:r>
              <a:rPr sz="2000" spc="-5" dirty="0">
                <a:latin typeface="Calibri"/>
                <a:cs typeface="Calibri"/>
              </a:rPr>
              <a:t>depends on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material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7"/>
              </a:rPr>
              <a:t>wavelength</a:t>
            </a:r>
            <a:r>
              <a:rPr sz="2000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the light. The </a:t>
            </a:r>
            <a:r>
              <a:rPr sz="2000" spc="-10" dirty="0">
                <a:latin typeface="Calibri"/>
                <a:cs typeface="Calibri"/>
              </a:rPr>
              <a:t>larger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refractive </a:t>
            </a:r>
            <a:r>
              <a:rPr sz="2000" spc="-10" dirty="0">
                <a:latin typeface="Calibri"/>
                <a:cs typeface="Calibri"/>
              </a:rPr>
              <a:t>index,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larger </a:t>
            </a:r>
            <a:r>
              <a:rPr sz="2000" dirty="0">
                <a:latin typeface="Calibri"/>
                <a:cs typeface="Calibri"/>
              </a:rPr>
              <a:t>the  </a:t>
            </a:r>
            <a:r>
              <a:rPr sz="2000" spc="-5" dirty="0">
                <a:latin typeface="Calibri"/>
                <a:cs typeface="Calibri"/>
              </a:rPr>
              <a:t>deviation</a:t>
            </a:r>
            <a:r>
              <a:rPr sz="2000" dirty="0">
                <a:latin typeface="Calibri"/>
                <a:cs typeface="Calibri"/>
              </a:rPr>
              <a:t> angle.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Angle of the prism: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larger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prism </a:t>
            </a:r>
            <a:r>
              <a:rPr sz="2000" dirty="0">
                <a:latin typeface="Calibri"/>
                <a:cs typeface="Calibri"/>
              </a:rPr>
              <a:t>angle, the </a:t>
            </a:r>
            <a:r>
              <a:rPr sz="2000" spc="-10" dirty="0">
                <a:latin typeface="Calibri"/>
                <a:cs typeface="Calibri"/>
              </a:rPr>
              <a:t>larger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deviation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angle.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(3)Angle of </a:t>
            </a:r>
            <a:r>
              <a:rPr sz="2000" b="1" spc="-5" dirty="0">
                <a:latin typeface="Calibri"/>
                <a:cs typeface="Calibri"/>
              </a:rPr>
              <a:t>incidence: </a:t>
            </a:r>
            <a:r>
              <a:rPr sz="2000" spc="-5" dirty="0">
                <a:latin typeface="Calibri"/>
                <a:cs typeface="Calibri"/>
              </a:rPr>
              <a:t>The deviation angle depends </a:t>
            </a:r>
            <a:r>
              <a:rPr sz="2000" spc="-10" dirty="0">
                <a:latin typeface="Calibri"/>
                <a:cs typeface="Calibri"/>
              </a:rPr>
              <a:t>on the </a:t>
            </a:r>
            <a:r>
              <a:rPr sz="2000" spc="-5" dirty="0">
                <a:latin typeface="Calibri"/>
                <a:cs typeface="Calibri"/>
              </a:rPr>
              <a:t>angle that the beam  </a:t>
            </a:r>
            <a:r>
              <a:rPr sz="2000" spc="-15" dirty="0">
                <a:latin typeface="Calibri"/>
                <a:cs typeface="Calibri"/>
              </a:rPr>
              <a:t>enters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object, called</a:t>
            </a:r>
            <a:r>
              <a:rPr sz="2000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8"/>
              </a:rPr>
              <a:t>angle </a:t>
            </a: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8"/>
              </a:rPr>
              <a:t>of </a:t>
            </a:r>
            <a:r>
              <a:rPr sz="20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8"/>
              </a:rPr>
              <a:t>incidence</a:t>
            </a:r>
            <a:r>
              <a:rPr sz="2000" dirty="0">
                <a:latin typeface="Calibri"/>
                <a:cs typeface="Calibri"/>
              </a:rPr>
              <a:t>. </a:t>
            </a:r>
            <a:r>
              <a:rPr sz="2000" spc="-1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deviation angle </a:t>
            </a:r>
            <a:r>
              <a:rPr sz="2000" spc="-20" dirty="0">
                <a:latin typeface="Calibri"/>
                <a:cs typeface="Calibri"/>
              </a:rPr>
              <a:t>first </a:t>
            </a:r>
            <a:r>
              <a:rPr sz="2000" spc="-5" dirty="0">
                <a:latin typeface="Calibri"/>
                <a:cs typeface="Calibri"/>
              </a:rPr>
              <a:t>decreases  with increasing </a:t>
            </a:r>
            <a:r>
              <a:rPr sz="2000" dirty="0">
                <a:latin typeface="Calibri"/>
                <a:cs typeface="Calibri"/>
              </a:rPr>
              <a:t>incidence angle, and </a:t>
            </a:r>
            <a:r>
              <a:rPr sz="2000" spc="-5" dirty="0">
                <a:latin typeface="Calibri"/>
                <a:cs typeface="Calibri"/>
              </a:rPr>
              <a:t>then it increases. </a:t>
            </a:r>
            <a:r>
              <a:rPr sz="2000" spc="-10" dirty="0">
                <a:latin typeface="Calibri"/>
                <a:cs typeface="Calibri"/>
              </a:rPr>
              <a:t>There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an angle </a:t>
            </a:r>
            <a:r>
              <a:rPr sz="2000" spc="-5" dirty="0">
                <a:latin typeface="Calibri"/>
                <a:cs typeface="Calibri"/>
              </a:rPr>
              <a:t>of  </a:t>
            </a:r>
            <a:r>
              <a:rPr sz="2000" dirty="0">
                <a:latin typeface="Calibri"/>
                <a:cs typeface="Calibri"/>
              </a:rPr>
              <a:t>incidence </a:t>
            </a:r>
            <a:r>
              <a:rPr sz="2000" spc="-15" dirty="0">
                <a:latin typeface="Calibri"/>
                <a:cs typeface="Calibri"/>
              </a:rPr>
              <a:t>at </a:t>
            </a:r>
            <a:r>
              <a:rPr sz="2000" spc="-10" dirty="0">
                <a:latin typeface="Calibri"/>
                <a:cs typeface="Calibri"/>
              </a:rPr>
              <a:t>which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sum of the </a:t>
            </a:r>
            <a:r>
              <a:rPr sz="2000" spc="-10" dirty="0">
                <a:latin typeface="Calibri"/>
                <a:cs typeface="Calibri"/>
              </a:rPr>
              <a:t>two </a:t>
            </a:r>
            <a:r>
              <a:rPr sz="2000" spc="-5" dirty="0">
                <a:latin typeface="Calibri"/>
                <a:cs typeface="Calibri"/>
              </a:rPr>
              <a:t>deflections is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minimum. The deviation  </a:t>
            </a:r>
            <a:r>
              <a:rPr sz="2000" dirty="0">
                <a:latin typeface="Calibri"/>
                <a:cs typeface="Calibri"/>
              </a:rPr>
              <a:t>angle </a:t>
            </a:r>
            <a:r>
              <a:rPr sz="2000" spc="-15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this </a:t>
            </a:r>
            <a:r>
              <a:rPr sz="2000" spc="-10" dirty="0">
                <a:latin typeface="Calibri"/>
                <a:cs typeface="Calibri"/>
              </a:rPr>
              <a:t>point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called the angle of </a:t>
            </a:r>
            <a:r>
              <a:rPr sz="2000" spc="-5" dirty="0">
                <a:latin typeface="Calibri"/>
                <a:cs typeface="Calibri"/>
              </a:rPr>
              <a:t>minimum deviation. </a:t>
            </a:r>
            <a:r>
              <a:rPr sz="2000" spc="-20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the minimum  </a:t>
            </a:r>
            <a:r>
              <a:rPr sz="2000" spc="-5" dirty="0">
                <a:latin typeface="Calibri"/>
                <a:cs typeface="Calibri"/>
              </a:rPr>
              <a:t>deviation </a:t>
            </a:r>
            <a:r>
              <a:rPr sz="2000" dirty="0">
                <a:latin typeface="Calibri"/>
                <a:cs typeface="Calibri"/>
              </a:rPr>
              <a:t>angle, the incidence and </a:t>
            </a:r>
            <a:r>
              <a:rPr sz="2000" spc="-15" dirty="0">
                <a:latin typeface="Calibri"/>
                <a:cs typeface="Calibri"/>
              </a:rPr>
              <a:t>exit </a:t>
            </a:r>
            <a:r>
              <a:rPr sz="2000" dirty="0">
                <a:latin typeface="Calibri"/>
                <a:cs typeface="Calibri"/>
              </a:rPr>
              <a:t>angles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25" dirty="0">
                <a:latin typeface="Calibri"/>
                <a:cs typeface="Calibri"/>
              </a:rPr>
              <a:t>ray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5" dirty="0">
                <a:latin typeface="Calibri"/>
                <a:cs typeface="Calibri"/>
              </a:rPr>
              <a:t>identical. One of </a:t>
            </a:r>
            <a:r>
              <a:rPr sz="2000" dirty="0">
                <a:latin typeface="Calibri"/>
                <a:cs typeface="Calibri"/>
              </a:rPr>
              <a:t>the  </a:t>
            </a:r>
            <a:r>
              <a:rPr sz="2000" spc="-15" dirty="0">
                <a:latin typeface="Calibri"/>
                <a:cs typeface="Calibri"/>
              </a:rPr>
              <a:t>factors </a:t>
            </a:r>
            <a:r>
              <a:rPr sz="2000" spc="-5" dirty="0">
                <a:latin typeface="Calibri"/>
                <a:cs typeface="Calibri"/>
              </a:rPr>
              <a:t>that </a:t>
            </a:r>
            <a:r>
              <a:rPr sz="2000" dirty="0">
                <a:latin typeface="Calibri"/>
                <a:cs typeface="Calibri"/>
              </a:rPr>
              <a:t>cause a </a:t>
            </a:r>
            <a:r>
              <a:rPr sz="2000" spc="-10" dirty="0">
                <a:latin typeface="Calibri"/>
                <a:cs typeface="Calibri"/>
              </a:rPr>
              <a:t>rainbow </a:t>
            </a:r>
            <a:r>
              <a:rPr sz="2000" spc="-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bunching of light </a:t>
            </a:r>
            <a:r>
              <a:rPr sz="2000" spc="-25" dirty="0">
                <a:latin typeface="Calibri"/>
                <a:cs typeface="Calibri"/>
              </a:rPr>
              <a:t>rays </a:t>
            </a:r>
            <a:r>
              <a:rPr sz="2000" spc="-15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minimum  deviation </a:t>
            </a:r>
            <a:r>
              <a:rPr sz="2000" dirty="0">
                <a:latin typeface="Calibri"/>
                <a:cs typeface="Calibri"/>
              </a:rPr>
              <a:t>angle </a:t>
            </a:r>
            <a:r>
              <a:rPr sz="2000" spc="-5" dirty="0">
                <a:latin typeface="Calibri"/>
                <a:cs typeface="Calibri"/>
              </a:rPr>
              <a:t>that is </a:t>
            </a:r>
            <a:r>
              <a:rPr sz="2000" dirty="0">
                <a:latin typeface="Calibri"/>
                <a:cs typeface="Calibri"/>
              </a:rPr>
              <a:t>close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rainbow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angle.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0"/>
            <a:ext cx="8324088" cy="1191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9976" y="82296"/>
            <a:ext cx="8116824" cy="1152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0"/>
            <a:ext cx="8229600" cy="1124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0"/>
            <a:ext cx="8229600" cy="1125220"/>
          </a:xfrm>
          <a:custGeom>
            <a:avLst/>
            <a:gdLst/>
            <a:ahLst/>
            <a:cxnLst/>
            <a:rect l="l" t="t" r="r" b="b"/>
            <a:pathLst>
              <a:path w="8229600" h="1125220">
                <a:moveTo>
                  <a:pt x="0" y="1124750"/>
                </a:moveTo>
                <a:lnTo>
                  <a:pt x="8229600" y="1124750"/>
                </a:lnTo>
                <a:lnTo>
                  <a:pt x="8229600" y="0"/>
                </a:lnTo>
                <a:lnTo>
                  <a:pt x="0" y="0"/>
                </a:lnTo>
                <a:lnTo>
                  <a:pt x="0" y="11247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5930">
              <a:lnSpc>
                <a:spcPct val="100000"/>
              </a:lnSpc>
              <a:spcBef>
                <a:spcPts val="9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441768" y="1361796"/>
            <a:ext cx="8465185" cy="18141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59410" indent="-346710">
              <a:lnSpc>
                <a:spcPct val="100000"/>
              </a:lnSpc>
              <a:spcBef>
                <a:spcPts val="130"/>
              </a:spcBef>
              <a:buFont typeface="Symbol"/>
              <a:buChar char=""/>
              <a:tabLst>
                <a:tab pos="359410" algn="l"/>
                <a:tab pos="360045" algn="l"/>
              </a:tabLst>
            </a:pPr>
            <a:r>
              <a:rPr sz="1750" b="1" u="heavy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Color </a:t>
            </a:r>
            <a:r>
              <a:rPr sz="1750" b="1" u="heavy" spc="1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Dispersion</a:t>
            </a:r>
            <a:r>
              <a:rPr sz="1750" b="1" spc="5" dirty="0">
                <a:latin typeface="Times New Roman"/>
                <a:cs typeface="Times New Roman"/>
              </a:rPr>
              <a:t> </a:t>
            </a:r>
            <a:r>
              <a:rPr sz="1750" b="1" spc="125" dirty="0">
                <a:latin typeface="Times New Roman"/>
                <a:cs typeface="Times New Roman"/>
              </a:rPr>
              <a:t>:-</a:t>
            </a: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97600"/>
              </a:lnSpc>
              <a:spcBef>
                <a:spcPts val="1700"/>
              </a:spcBef>
            </a:pPr>
            <a:r>
              <a:rPr sz="1750" spc="114" dirty="0">
                <a:latin typeface="Times New Roman"/>
                <a:cs typeface="Times New Roman"/>
              </a:rPr>
              <a:t>It </a:t>
            </a:r>
            <a:r>
              <a:rPr sz="1750" spc="120" dirty="0">
                <a:latin typeface="Times New Roman"/>
                <a:cs typeface="Times New Roman"/>
              </a:rPr>
              <a:t>is </a:t>
            </a:r>
            <a:r>
              <a:rPr sz="1750" spc="160" dirty="0">
                <a:latin typeface="Times New Roman"/>
                <a:cs typeface="Times New Roman"/>
              </a:rPr>
              <a:t>well </a:t>
            </a:r>
            <a:r>
              <a:rPr sz="1750" spc="204" dirty="0">
                <a:latin typeface="Times New Roman"/>
                <a:cs typeface="Times New Roman"/>
              </a:rPr>
              <a:t>known </a:t>
            </a:r>
            <a:r>
              <a:rPr sz="1750" spc="140" dirty="0">
                <a:latin typeface="Times New Roman"/>
                <a:cs typeface="Times New Roman"/>
              </a:rPr>
              <a:t>to </a:t>
            </a:r>
            <a:r>
              <a:rPr sz="1750" spc="155" dirty="0">
                <a:latin typeface="Times New Roman"/>
                <a:cs typeface="Times New Roman"/>
              </a:rPr>
              <a:t>those </a:t>
            </a:r>
            <a:r>
              <a:rPr sz="1750" spc="210" dirty="0">
                <a:latin typeface="Times New Roman"/>
                <a:cs typeface="Times New Roman"/>
              </a:rPr>
              <a:t>who </a:t>
            </a:r>
            <a:r>
              <a:rPr sz="1750" spc="170" dirty="0">
                <a:latin typeface="Times New Roman"/>
                <a:cs typeface="Times New Roman"/>
              </a:rPr>
              <a:t>have </a:t>
            </a:r>
            <a:r>
              <a:rPr sz="1750" spc="150" dirty="0">
                <a:latin typeface="Times New Roman"/>
                <a:cs typeface="Times New Roman"/>
              </a:rPr>
              <a:t>studied </a:t>
            </a:r>
            <a:r>
              <a:rPr sz="1750" spc="165" dirty="0">
                <a:latin typeface="Times New Roman"/>
                <a:cs typeface="Times New Roman"/>
              </a:rPr>
              <a:t>elementary </a:t>
            </a:r>
            <a:r>
              <a:rPr sz="1750" spc="160" dirty="0">
                <a:latin typeface="Times New Roman"/>
                <a:cs typeface="Times New Roman"/>
              </a:rPr>
              <a:t>physics </a:t>
            </a:r>
            <a:r>
              <a:rPr sz="1750" spc="140" dirty="0">
                <a:latin typeface="Times New Roman"/>
                <a:cs typeface="Times New Roman"/>
              </a:rPr>
              <a:t>that refraction  </a:t>
            </a:r>
            <a:r>
              <a:rPr sz="1750" spc="160" dirty="0">
                <a:latin typeface="Times New Roman"/>
                <a:cs typeface="Times New Roman"/>
              </a:rPr>
              <a:t>causes </a:t>
            </a:r>
            <a:r>
              <a:rPr sz="1750" spc="165" dirty="0">
                <a:latin typeface="Times New Roman"/>
                <a:cs typeface="Times New Roman"/>
              </a:rPr>
              <a:t>a </a:t>
            </a:r>
            <a:r>
              <a:rPr sz="1750" spc="150" dirty="0">
                <a:latin typeface="Times New Roman"/>
                <a:cs typeface="Times New Roman"/>
              </a:rPr>
              <a:t>separation </a:t>
            </a:r>
            <a:r>
              <a:rPr sz="1750" spc="160" dirty="0">
                <a:latin typeface="Times New Roman"/>
                <a:cs typeface="Times New Roman"/>
              </a:rPr>
              <a:t>of white </a:t>
            </a:r>
            <a:r>
              <a:rPr sz="1750" spc="135" dirty="0">
                <a:latin typeface="Times New Roman"/>
                <a:cs typeface="Times New Roman"/>
              </a:rPr>
              <a:t>light </a:t>
            </a:r>
            <a:r>
              <a:rPr sz="1750" spc="140" dirty="0">
                <a:latin typeface="Times New Roman"/>
                <a:cs typeface="Times New Roman"/>
              </a:rPr>
              <a:t>into </a:t>
            </a:r>
            <a:r>
              <a:rPr sz="1750" spc="114" dirty="0">
                <a:latin typeface="Times New Roman"/>
                <a:cs typeface="Times New Roman"/>
              </a:rPr>
              <a:t>its </a:t>
            </a:r>
            <a:r>
              <a:rPr sz="1750" spc="180" dirty="0">
                <a:latin typeface="Times New Roman"/>
                <a:cs typeface="Times New Roman"/>
              </a:rPr>
              <a:t>component </a:t>
            </a:r>
            <a:r>
              <a:rPr sz="1750" spc="150" dirty="0">
                <a:latin typeface="Times New Roman"/>
                <a:cs typeface="Times New Roman"/>
              </a:rPr>
              <a:t>colors. </a:t>
            </a:r>
            <a:r>
              <a:rPr sz="1750" spc="165" dirty="0">
                <a:latin typeface="Times New Roman"/>
                <a:cs typeface="Times New Roman"/>
              </a:rPr>
              <a:t>Thus, </a:t>
            </a:r>
            <a:r>
              <a:rPr sz="1750" spc="145" dirty="0">
                <a:latin typeface="Times New Roman"/>
                <a:cs typeface="Times New Roman"/>
              </a:rPr>
              <a:t>as </a:t>
            </a:r>
            <a:r>
              <a:rPr sz="1750" spc="120" dirty="0">
                <a:latin typeface="Times New Roman"/>
                <a:cs typeface="Times New Roman"/>
              </a:rPr>
              <a:t>is  </a:t>
            </a:r>
            <a:r>
              <a:rPr sz="1750" spc="195" dirty="0">
                <a:latin typeface="Times New Roman"/>
                <a:cs typeface="Times New Roman"/>
              </a:rPr>
              <a:t>shown </a:t>
            </a:r>
            <a:r>
              <a:rPr sz="1750" spc="150" dirty="0">
                <a:latin typeface="Times New Roman"/>
                <a:cs typeface="Times New Roman"/>
              </a:rPr>
              <a:t>in </a:t>
            </a:r>
            <a:r>
              <a:rPr sz="1750" spc="145" dirty="0">
                <a:latin typeface="Times New Roman"/>
                <a:cs typeface="Times New Roman"/>
              </a:rPr>
              <a:t>Fig, </a:t>
            </a:r>
            <a:r>
              <a:rPr sz="1750" spc="150" dirty="0">
                <a:latin typeface="Times New Roman"/>
                <a:cs typeface="Times New Roman"/>
              </a:rPr>
              <a:t>the </a:t>
            </a:r>
            <a:r>
              <a:rPr sz="1750" spc="145" dirty="0">
                <a:latin typeface="Times New Roman"/>
                <a:cs typeface="Times New Roman"/>
              </a:rPr>
              <a:t>incident </a:t>
            </a:r>
            <a:r>
              <a:rPr sz="1750" spc="160" dirty="0">
                <a:latin typeface="Times New Roman"/>
                <a:cs typeface="Times New Roman"/>
              </a:rPr>
              <a:t>ray of </a:t>
            </a:r>
            <a:r>
              <a:rPr sz="1750" spc="165" dirty="0">
                <a:latin typeface="Times New Roman"/>
                <a:cs typeface="Times New Roman"/>
              </a:rPr>
              <a:t>white </a:t>
            </a:r>
            <a:r>
              <a:rPr sz="1750" spc="135" dirty="0">
                <a:latin typeface="Times New Roman"/>
                <a:cs typeface="Times New Roman"/>
              </a:rPr>
              <a:t>light </a:t>
            </a:r>
            <a:r>
              <a:rPr sz="1750" spc="155" dirty="0">
                <a:latin typeface="Times New Roman"/>
                <a:cs typeface="Times New Roman"/>
              </a:rPr>
              <a:t>gives </a:t>
            </a:r>
            <a:r>
              <a:rPr sz="1750" spc="130" dirty="0">
                <a:latin typeface="Times New Roman"/>
                <a:cs typeface="Times New Roman"/>
              </a:rPr>
              <a:t>rise </a:t>
            </a:r>
            <a:r>
              <a:rPr sz="1750" spc="150" dirty="0">
                <a:latin typeface="Times New Roman"/>
                <a:cs typeface="Times New Roman"/>
              </a:rPr>
              <a:t>to </a:t>
            </a:r>
            <a:r>
              <a:rPr sz="1750" spc="140" dirty="0">
                <a:latin typeface="Times New Roman"/>
                <a:cs typeface="Times New Roman"/>
              </a:rPr>
              <a:t>refracted </a:t>
            </a:r>
            <a:r>
              <a:rPr sz="1750" spc="150" dirty="0">
                <a:latin typeface="Times New Roman"/>
                <a:cs typeface="Times New Roman"/>
              </a:rPr>
              <a:t>rays </a:t>
            </a:r>
            <a:r>
              <a:rPr sz="1750" spc="160" dirty="0">
                <a:latin typeface="Times New Roman"/>
                <a:cs typeface="Times New Roman"/>
              </a:rPr>
              <a:t>of  </a:t>
            </a:r>
            <a:r>
              <a:rPr sz="1750" spc="140" dirty="0">
                <a:latin typeface="Times New Roman"/>
                <a:cs typeface="Times New Roman"/>
              </a:rPr>
              <a:t>different </a:t>
            </a:r>
            <a:r>
              <a:rPr sz="1750" spc="145" dirty="0">
                <a:latin typeface="Times New Roman"/>
                <a:cs typeface="Times New Roman"/>
              </a:rPr>
              <a:t>colors </a:t>
            </a:r>
            <a:r>
              <a:rPr sz="1750" spc="135" dirty="0">
                <a:latin typeface="Times New Roman"/>
                <a:cs typeface="Times New Roman"/>
              </a:rPr>
              <a:t>(really </a:t>
            </a:r>
            <a:r>
              <a:rPr sz="1750" spc="165" dirty="0">
                <a:latin typeface="Times New Roman"/>
                <a:cs typeface="Times New Roman"/>
              </a:rPr>
              <a:t>a continuous </a:t>
            </a:r>
            <a:r>
              <a:rPr sz="1750" spc="160" dirty="0">
                <a:latin typeface="Times New Roman"/>
                <a:cs typeface="Times New Roman"/>
              </a:rPr>
              <a:t>spectrum) </a:t>
            </a:r>
            <a:r>
              <a:rPr sz="1750" spc="170" dirty="0">
                <a:latin typeface="Times New Roman"/>
                <a:cs typeface="Times New Roman"/>
              </a:rPr>
              <a:t>each </a:t>
            </a:r>
            <a:r>
              <a:rPr sz="1750" spc="160" dirty="0">
                <a:latin typeface="Times New Roman"/>
                <a:cs typeface="Times New Roman"/>
              </a:rPr>
              <a:t>of </a:t>
            </a:r>
            <a:r>
              <a:rPr sz="1750" spc="180" dirty="0">
                <a:latin typeface="Times New Roman"/>
                <a:cs typeface="Times New Roman"/>
              </a:rPr>
              <a:t>which </a:t>
            </a:r>
            <a:r>
              <a:rPr sz="1750" spc="165" dirty="0">
                <a:latin typeface="Times New Roman"/>
                <a:cs typeface="Times New Roman"/>
              </a:rPr>
              <a:t>has a </a:t>
            </a:r>
            <a:r>
              <a:rPr sz="1750" spc="140" dirty="0">
                <a:latin typeface="Times New Roman"/>
                <a:cs typeface="Times New Roman"/>
              </a:rPr>
              <a:t>different  </a:t>
            </a:r>
            <a:r>
              <a:rPr sz="1750" spc="165" dirty="0">
                <a:latin typeface="Times New Roman"/>
                <a:cs typeface="Times New Roman"/>
              </a:rPr>
              <a:t>value</a:t>
            </a:r>
            <a:r>
              <a:rPr sz="1750" spc="65" dirty="0">
                <a:latin typeface="Times New Roman"/>
                <a:cs typeface="Times New Roman"/>
              </a:rPr>
              <a:t> </a:t>
            </a:r>
            <a:r>
              <a:rPr sz="1750" spc="160" dirty="0">
                <a:latin typeface="Times New Roman"/>
                <a:cs typeface="Times New Roman"/>
              </a:rPr>
              <a:t>of</a:t>
            </a:r>
            <a:r>
              <a:rPr sz="1750" spc="30" dirty="0">
                <a:latin typeface="Times New Roman"/>
                <a:cs typeface="Times New Roman"/>
              </a:rPr>
              <a:t> </a:t>
            </a:r>
            <a:r>
              <a:rPr sz="1750" spc="185" dirty="0">
                <a:latin typeface="Cambria Math"/>
                <a:cs typeface="Cambria Math"/>
              </a:rPr>
              <a:t>𝜃</a:t>
            </a:r>
            <a:r>
              <a:rPr sz="1875" spc="277" baseline="28888" dirty="0">
                <a:latin typeface="Cambria Math"/>
                <a:cs typeface="Cambria Math"/>
              </a:rPr>
              <a:t>′</a:t>
            </a:r>
            <a:r>
              <a:rPr sz="1875" spc="-44" baseline="28888" dirty="0">
                <a:latin typeface="Cambria Math"/>
                <a:cs typeface="Cambria Math"/>
              </a:rPr>
              <a:t> </a:t>
            </a:r>
            <a:r>
              <a:rPr sz="1750" spc="95" dirty="0">
                <a:latin typeface="Times New Roman"/>
                <a:cs typeface="Times New Roman"/>
              </a:rPr>
              <a:t>.</a:t>
            </a:r>
            <a:r>
              <a:rPr sz="1750" spc="85" dirty="0">
                <a:latin typeface="Times New Roman"/>
                <a:cs typeface="Times New Roman"/>
              </a:rPr>
              <a:t> </a:t>
            </a:r>
            <a:r>
              <a:rPr sz="1750" spc="195" dirty="0">
                <a:latin typeface="Times New Roman"/>
                <a:cs typeface="Times New Roman"/>
              </a:rPr>
              <a:t>The</a:t>
            </a:r>
            <a:r>
              <a:rPr sz="1750" spc="95" dirty="0">
                <a:latin typeface="Times New Roman"/>
                <a:cs typeface="Times New Roman"/>
              </a:rPr>
              <a:t> </a:t>
            </a:r>
            <a:r>
              <a:rPr sz="1750" spc="160" dirty="0">
                <a:latin typeface="Times New Roman"/>
                <a:cs typeface="Times New Roman"/>
              </a:rPr>
              <a:t>value</a:t>
            </a:r>
            <a:r>
              <a:rPr sz="1750" spc="70" dirty="0">
                <a:latin typeface="Times New Roman"/>
                <a:cs typeface="Times New Roman"/>
              </a:rPr>
              <a:t> </a:t>
            </a:r>
            <a:r>
              <a:rPr sz="1750" spc="150" dirty="0">
                <a:latin typeface="Times New Roman"/>
                <a:cs typeface="Times New Roman"/>
              </a:rPr>
              <a:t>of</a:t>
            </a:r>
            <a:r>
              <a:rPr sz="1750" spc="95" dirty="0">
                <a:latin typeface="Times New Roman"/>
                <a:cs typeface="Times New Roman"/>
              </a:rPr>
              <a:t> </a:t>
            </a:r>
            <a:r>
              <a:rPr sz="1750" spc="125" dirty="0">
                <a:latin typeface="Times New Roman"/>
                <a:cs typeface="Times New Roman"/>
              </a:rPr>
              <a:t>n'</a:t>
            </a:r>
            <a:r>
              <a:rPr sz="1750" spc="95" dirty="0">
                <a:latin typeface="Times New Roman"/>
                <a:cs typeface="Times New Roman"/>
              </a:rPr>
              <a:t> </a:t>
            </a:r>
            <a:r>
              <a:rPr sz="1750" spc="175" dirty="0">
                <a:latin typeface="Times New Roman"/>
                <a:cs typeface="Times New Roman"/>
              </a:rPr>
              <a:t>must</a:t>
            </a:r>
            <a:r>
              <a:rPr sz="1750" spc="100" dirty="0">
                <a:latin typeface="Times New Roman"/>
                <a:cs typeface="Times New Roman"/>
              </a:rPr>
              <a:t> </a:t>
            </a:r>
            <a:r>
              <a:rPr sz="1750" spc="150" dirty="0">
                <a:latin typeface="Times New Roman"/>
                <a:cs typeface="Times New Roman"/>
              </a:rPr>
              <a:t>therefore</a:t>
            </a:r>
            <a:r>
              <a:rPr sz="1750" spc="70" dirty="0">
                <a:latin typeface="Times New Roman"/>
                <a:cs typeface="Times New Roman"/>
              </a:rPr>
              <a:t> </a:t>
            </a:r>
            <a:r>
              <a:rPr sz="1750" spc="165" dirty="0">
                <a:latin typeface="Times New Roman"/>
                <a:cs typeface="Times New Roman"/>
              </a:rPr>
              <a:t>vary</a:t>
            </a:r>
            <a:r>
              <a:rPr sz="1750" spc="80" dirty="0">
                <a:latin typeface="Times New Roman"/>
                <a:cs typeface="Times New Roman"/>
              </a:rPr>
              <a:t> </a:t>
            </a:r>
            <a:r>
              <a:rPr sz="1750" spc="165" dirty="0">
                <a:latin typeface="Times New Roman"/>
                <a:cs typeface="Times New Roman"/>
              </a:rPr>
              <a:t>with</a:t>
            </a:r>
            <a:r>
              <a:rPr sz="1750" spc="95" dirty="0">
                <a:latin typeface="Times New Roman"/>
                <a:cs typeface="Times New Roman"/>
              </a:rPr>
              <a:t> </a:t>
            </a:r>
            <a:r>
              <a:rPr sz="1750" spc="150" dirty="0">
                <a:latin typeface="Times New Roman"/>
                <a:cs typeface="Times New Roman"/>
              </a:rPr>
              <a:t>color.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24919" y="4316210"/>
            <a:ext cx="3774440" cy="37465"/>
          </a:xfrm>
          <a:custGeom>
            <a:avLst/>
            <a:gdLst/>
            <a:ahLst/>
            <a:cxnLst/>
            <a:rect l="l" t="t" r="r" b="b"/>
            <a:pathLst>
              <a:path w="3774440" h="37464">
                <a:moveTo>
                  <a:pt x="0" y="0"/>
                </a:moveTo>
                <a:lnTo>
                  <a:pt x="3774195" y="37069"/>
                </a:lnTo>
              </a:path>
            </a:pathLst>
          </a:custGeom>
          <a:ln w="36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24919" y="4316210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66334" y="4351668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41248" y="4349250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28925" y="4357308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37487" y="4355697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61638" y="4357308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956736" y="4354891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61610" y="4357308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5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99114" y="4353279"/>
            <a:ext cx="210185" cy="241300"/>
          </a:xfrm>
          <a:custGeom>
            <a:avLst/>
            <a:gdLst/>
            <a:ahLst/>
            <a:cxnLst/>
            <a:rect l="l" t="t" r="r" b="b"/>
            <a:pathLst>
              <a:path w="210184" h="241300">
                <a:moveTo>
                  <a:pt x="0" y="0"/>
                </a:moveTo>
                <a:lnTo>
                  <a:pt x="210105" y="240952"/>
                </a:lnTo>
              </a:path>
            </a:pathLst>
          </a:custGeom>
          <a:ln w="134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34679" y="3378188"/>
            <a:ext cx="0" cy="288290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692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34679" y="3601411"/>
            <a:ext cx="0" cy="325120"/>
          </a:xfrm>
          <a:custGeom>
            <a:avLst/>
            <a:gdLst/>
            <a:ahLst/>
            <a:cxnLst/>
            <a:rect l="l" t="t" r="r" b="b"/>
            <a:pathLst>
              <a:path h="325120">
                <a:moveTo>
                  <a:pt x="0" y="0"/>
                </a:moveTo>
                <a:lnTo>
                  <a:pt x="0" y="324761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309621" y="5708785"/>
            <a:ext cx="0" cy="426720"/>
          </a:xfrm>
          <a:custGeom>
            <a:avLst/>
            <a:gdLst/>
            <a:ahLst/>
            <a:cxnLst/>
            <a:rect l="l" t="t" r="r" b="b"/>
            <a:pathLst>
              <a:path h="426720">
                <a:moveTo>
                  <a:pt x="0" y="0"/>
                </a:moveTo>
                <a:lnTo>
                  <a:pt x="0" y="426300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34679" y="4595037"/>
            <a:ext cx="0" cy="352425"/>
          </a:xfrm>
          <a:custGeom>
            <a:avLst/>
            <a:gdLst/>
            <a:ahLst/>
            <a:cxnLst/>
            <a:rect l="l" t="t" r="r" b="b"/>
            <a:pathLst>
              <a:path h="352425">
                <a:moveTo>
                  <a:pt x="0" y="0"/>
                </a:moveTo>
                <a:lnTo>
                  <a:pt x="0" y="352161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00947" y="5133401"/>
            <a:ext cx="0" cy="389255"/>
          </a:xfrm>
          <a:custGeom>
            <a:avLst/>
            <a:gdLst/>
            <a:ahLst/>
            <a:cxnLst/>
            <a:rect l="l" t="t" r="r" b="b"/>
            <a:pathLst>
              <a:path h="389254">
                <a:moveTo>
                  <a:pt x="0" y="0"/>
                </a:moveTo>
                <a:lnTo>
                  <a:pt x="0" y="389230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34679" y="4075257"/>
            <a:ext cx="0" cy="352425"/>
          </a:xfrm>
          <a:custGeom>
            <a:avLst/>
            <a:gdLst/>
            <a:ahLst/>
            <a:cxnLst/>
            <a:rect l="l" t="t" r="r" b="b"/>
            <a:pathLst>
              <a:path h="352425">
                <a:moveTo>
                  <a:pt x="0" y="0"/>
                </a:moveTo>
                <a:lnTo>
                  <a:pt x="0" y="352161"/>
                </a:lnTo>
              </a:path>
            </a:pathLst>
          </a:custGeom>
          <a:ln w="14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36030" y="3277294"/>
            <a:ext cx="1398905" cy="1298575"/>
          </a:xfrm>
          <a:custGeom>
            <a:avLst/>
            <a:gdLst/>
            <a:ahLst/>
            <a:cxnLst/>
            <a:rect l="l" t="t" r="r" b="b"/>
            <a:pathLst>
              <a:path w="1398904" h="1298575">
                <a:moveTo>
                  <a:pt x="1248877" y="1232805"/>
                </a:moveTo>
                <a:lnTo>
                  <a:pt x="1240588" y="1236351"/>
                </a:lnTo>
                <a:lnTo>
                  <a:pt x="1238275" y="1242637"/>
                </a:lnTo>
                <a:lnTo>
                  <a:pt x="1235769" y="1249083"/>
                </a:lnTo>
                <a:lnTo>
                  <a:pt x="1240010" y="1255853"/>
                </a:lnTo>
                <a:lnTo>
                  <a:pt x="1247527" y="1257787"/>
                </a:lnTo>
                <a:lnTo>
                  <a:pt x="1398649" y="1298402"/>
                </a:lnTo>
                <a:lnTo>
                  <a:pt x="1396213" y="1288571"/>
                </a:lnTo>
                <a:lnTo>
                  <a:pt x="1368772" y="1288571"/>
                </a:lnTo>
                <a:lnTo>
                  <a:pt x="1333140" y="1255450"/>
                </a:lnTo>
                <a:lnTo>
                  <a:pt x="1256394" y="1234900"/>
                </a:lnTo>
                <a:lnTo>
                  <a:pt x="1248877" y="1232805"/>
                </a:lnTo>
                <a:close/>
              </a:path>
              <a:path w="1398904" h="1298575">
                <a:moveTo>
                  <a:pt x="1333140" y="1255450"/>
                </a:moveTo>
                <a:lnTo>
                  <a:pt x="1368772" y="1288571"/>
                </a:lnTo>
                <a:lnTo>
                  <a:pt x="1376328" y="1282930"/>
                </a:lnTo>
                <a:lnTo>
                  <a:pt x="1365302" y="1282930"/>
                </a:lnTo>
                <a:lnTo>
                  <a:pt x="1360290" y="1262720"/>
                </a:lnTo>
                <a:lnTo>
                  <a:pt x="1333140" y="1255450"/>
                </a:lnTo>
                <a:close/>
              </a:path>
              <a:path w="1398904" h="1298575">
                <a:moveTo>
                  <a:pt x="1357206" y="1157699"/>
                </a:moveTo>
                <a:lnTo>
                  <a:pt x="1349303" y="1159149"/>
                </a:lnTo>
                <a:lnTo>
                  <a:pt x="1341593" y="1160439"/>
                </a:lnTo>
                <a:lnTo>
                  <a:pt x="1336581" y="1166886"/>
                </a:lnTo>
                <a:lnTo>
                  <a:pt x="1338123" y="1173333"/>
                </a:lnTo>
                <a:lnTo>
                  <a:pt x="1354418" y="1239040"/>
                </a:lnTo>
                <a:lnTo>
                  <a:pt x="1390361" y="1272453"/>
                </a:lnTo>
                <a:lnTo>
                  <a:pt x="1368772" y="1288571"/>
                </a:lnTo>
                <a:lnTo>
                  <a:pt x="1396213" y="1288571"/>
                </a:lnTo>
                <a:lnTo>
                  <a:pt x="1366459" y="1168497"/>
                </a:lnTo>
                <a:lnTo>
                  <a:pt x="1364917" y="1161889"/>
                </a:lnTo>
                <a:lnTo>
                  <a:pt x="1357206" y="1157699"/>
                </a:lnTo>
                <a:close/>
              </a:path>
              <a:path w="1398904" h="1298575">
                <a:moveTo>
                  <a:pt x="1360290" y="1262720"/>
                </a:moveTo>
                <a:lnTo>
                  <a:pt x="1365302" y="1282930"/>
                </a:lnTo>
                <a:lnTo>
                  <a:pt x="1384000" y="1269069"/>
                </a:lnTo>
                <a:lnTo>
                  <a:pt x="1360290" y="1262720"/>
                </a:lnTo>
                <a:close/>
              </a:path>
              <a:path w="1398904" h="1298575">
                <a:moveTo>
                  <a:pt x="1354418" y="1239040"/>
                </a:moveTo>
                <a:lnTo>
                  <a:pt x="1360290" y="1262720"/>
                </a:lnTo>
                <a:lnTo>
                  <a:pt x="1384000" y="1269069"/>
                </a:lnTo>
                <a:lnTo>
                  <a:pt x="1365302" y="1282930"/>
                </a:lnTo>
                <a:lnTo>
                  <a:pt x="1376328" y="1282930"/>
                </a:lnTo>
                <a:lnTo>
                  <a:pt x="1390361" y="1272453"/>
                </a:lnTo>
                <a:lnTo>
                  <a:pt x="1354418" y="1239040"/>
                </a:lnTo>
                <a:close/>
              </a:path>
              <a:path w="1398904" h="1298575">
                <a:moveTo>
                  <a:pt x="21588" y="0"/>
                </a:moveTo>
                <a:lnTo>
                  <a:pt x="0" y="16278"/>
                </a:lnTo>
                <a:lnTo>
                  <a:pt x="1333140" y="1255450"/>
                </a:lnTo>
                <a:lnTo>
                  <a:pt x="1360290" y="1262720"/>
                </a:lnTo>
                <a:lnTo>
                  <a:pt x="1354418" y="1239040"/>
                </a:lnTo>
                <a:lnTo>
                  <a:pt x="21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25235" y="4351345"/>
            <a:ext cx="475615" cy="1450340"/>
          </a:xfrm>
          <a:custGeom>
            <a:avLst/>
            <a:gdLst/>
            <a:ahLst/>
            <a:cxnLst/>
            <a:rect l="l" t="t" r="r" b="b"/>
            <a:pathLst>
              <a:path w="475614" h="1450339">
                <a:moveTo>
                  <a:pt x="330386" y="1345078"/>
                </a:moveTo>
                <a:lnTo>
                  <a:pt x="322676" y="1351250"/>
                </a:lnTo>
                <a:lnTo>
                  <a:pt x="322676" y="1356360"/>
                </a:lnTo>
                <a:lnTo>
                  <a:pt x="430620" y="1450146"/>
                </a:lnTo>
                <a:lnTo>
                  <a:pt x="435477" y="1436527"/>
                </a:lnTo>
                <a:lnTo>
                  <a:pt x="416742" y="1436527"/>
                </a:lnTo>
                <a:lnTo>
                  <a:pt x="408286" y="1407458"/>
                </a:lnTo>
                <a:lnTo>
                  <a:pt x="336554" y="1345174"/>
                </a:lnTo>
                <a:lnTo>
                  <a:pt x="330386" y="1345078"/>
                </a:lnTo>
                <a:close/>
              </a:path>
              <a:path w="475614" h="1450339">
                <a:moveTo>
                  <a:pt x="408286" y="1407458"/>
                </a:moveTo>
                <a:lnTo>
                  <a:pt x="416742" y="1436527"/>
                </a:lnTo>
                <a:lnTo>
                  <a:pt x="435439" y="1432707"/>
                </a:lnTo>
                <a:lnTo>
                  <a:pt x="435322" y="1432304"/>
                </a:lnTo>
                <a:lnTo>
                  <a:pt x="416934" y="1432304"/>
                </a:lnTo>
                <a:lnTo>
                  <a:pt x="421648" y="1419054"/>
                </a:lnTo>
                <a:lnTo>
                  <a:pt x="408286" y="1407458"/>
                </a:lnTo>
                <a:close/>
              </a:path>
              <a:path w="475614" h="1450339">
                <a:moveTo>
                  <a:pt x="462040" y="1318323"/>
                </a:moveTo>
                <a:lnTo>
                  <a:pt x="456642" y="1320741"/>
                </a:lnTo>
                <a:lnTo>
                  <a:pt x="454980" y="1325350"/>
                </a:lnTo>
                <a:lnTo>
                  <a:pt x="427052" y="1403861"/>
                </a:lnTo>
                <a:lnTo>
                  <a:pt x="435439" y="1432707"/>
                </a:lnTo>
                <a:lnTo>
                  <a:pt x="416742" y="1436527"/>
                </a:lnTo>
                <a:lnTo>
                  <a:pt x="435477" y="1436527"/>
                </a:lnTo>
                <a:lnTo>
                  <a:pt x="473605" y="1329605"/>
                </a:lnTo>
                <a:lnTo>
                  <a:pt x="475147" y="1325350"/>
                </a:lnTo>
                <a:lnTo>
                  <a:pt x="472256" y="1320853"/>
                </a:lnTo>
                <a:lnTo>
                  <a:pt x="462040" y="1318323"/>
                </a:lnTo>
                <a:close/>
              </a:path>
              <a:path w="475614" h="1450339">
                <a:moveTo>
                  <a:pt x="421648" y="1419054"/>
                </a:moveTo>
                <a:lnTo>
                  <a:pt x="416934" y="1432304"/>
                </a:lnTo>
                <a:lnTo>
                  <a:pt x="433126" y="1429016"/>
                </a:lnTo>
                <a:lnTo>
                  <a:pt x="421648" y="1419054"/>
                </a:lnTo>
                <a:close/>
              </a:path>
              <a:path w="475614" h="1450339">
                <a:moveTo>
                  <a:pt x="427052" y="1403861"/>
                </a:moveTo>
                <a:lnTo>
                  <a:pt x="421648" y="1419054"/>
                </a:lnTo>
                <a:lnTo>
                  <a:pt x="433126" y="1429016"/>
                </a:lnTo>
                <a:lnTo>
                  <a:pt x="416934" y="1432304"/>
                </a:lnTo>
                <a:lnTo>
                  <a:pt x="435322" y="1432304"/>
                </a:lnTo>
                <a:lnTo>
                  <a:pt x="427052" y="1403861"/>
                </a:lnTo>
                <a:close/>
              </a:path>
              <a:path w="475614" h="1450339">
                <a:moveTo>
                  <a:pt x="18890" y="0"/>
                </a:moveTo>
                <a:lnTo>
                  <a:pt x="0" y="3868"/>
                </a:lnTo>
                <a:lnTo>
                  <a:pt x="408286" y="1407458"/>
                </a:lnTo>
                <a:lnTo>
                  <a:pt x="421648" y="1419054"/>
                </a:lnTo>
                <a:lnTo>
                  <a:pt x="427052" y="1403861"/>
                </a:lnTo>
                <a:lnTo>
                  <a:pt x="1889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325620" y="4350539"/>
            <a:ext cx="756285" cy="1599565"/>
          </a:xfrm>
          <a:custGeom>
            <a:avLst/>
            <a:gdLst/>
            <a:ahLst/>
            <a:cxnLst/>
            <a:rect l="l" t="t" r="r" b="b"/>
            <a:pathLst>
              <a:path w="756285" h="1599564">
                <a:moveTo>
                  <a:pt x="621258" y="1504654"/>
                </a:moveTo>
                <a:lnTo>
                  <a:pt x="615089" y="1505186"/>
                </a:lnTo>
                <a:lnTo>
                  <a:pt x="611812" y="1508651"/>
                </a:lnTo>
                <a:lnTo>
                  <a:pt x="608343" y="1512100"/>
                </a:lnTo>
                <a:lnTo>
                  <a:pt x="609114" y="1517177"/>
                </a:lnTo>
                <a:lnTo>
                  <a:pt x="613162" y="1519982"/>
                </a:lnTo>
                <a:lnTo>
                  <a:pt x="729973" y="1599230"/>
                </a:lnTo>
                <a:lnTo>
                  <a:pt x="732418" y="1587126"/>
                </a:lnTo>
                <a:lnTo>
                  <a:pt x="714167" y="1587126"/>
                </a:lnTo>
                <a:lnTo>
                  <a:pt x="701514" y="1559108"/>
                </a:lnTo>
                <a:lnTo>
                  <a:pt x="625305" y="1507458"/>
                </a:lnTo>
                <a:lnTo>
                  <a:pt x="621258" y="1504654"/>
                </a:lnTo>
                <a:close/>
              </a:path>
              <a:path w="756285" h="1599564">
                <a:moveTo>
                  <a:pt x="701514" y="1559108"/>
                </a:moveTo>
                <a:lnTo>
                  <a:pt x="714167" y="1587126"/>
                </a:lnTo>
                <a:lnTo>
                  <a:pt x="727564" y="1582919"/>
                </a:lnTo>
                <a:lnTo>
                  <a:pt x="713781" y="1582919"/>
                </a:lnTo>
                <a:lnTo>
                  <a:pt x="716520" y="1569278"/>
                </a:lnTo>
                <a:lnTo>
                  <a:pt x="701514" y="1559108"/>
                </a:lnTo>
                <a:close/>
              </a:path>
              <a:path w="756285" h="1599564">
                <a:moveTo>
                  <a:pt x="741924" y="1465183"/>
                </a:moveTo>
                <a:lnTo>
                  <a:pt x="736912" y="1468149"/>
                </a:lnTo>
                <a:lnTo>
                  <a:pt x="735948" y="1472532"/>
                </a:lnTo>
                <a:lnTo>
                  <a:pt x="719683" y="1553529"/>
                </a:lnTo>
                <a:lnTo>
                  <a:pt x="732286" y="1581436"/>
                </a:lnTo>
                <a:lnTo>
                  <a:pt x="714167" y="1587126"/>
                </a:lnTo>
                <a:lnTo>
                  <a:pt x="732418" y="1587126"/>
                </a:lnTo>
                <a:lnTo>
                  <a:pt x="755031" y="1475208"/>
                </a:lnTo>
                <a:lnTo>
                  <a:pt x="755802" y="1470824"/>
                </a:lnTo>
                <a:lnTo>
                  <a:pt x="752333" y="1466666"/>
                </a:lnTo>
                <a:lnTo>
                  <a:pt x="741924" y="1465183"/>
                </a:lnTo>
                <a:close/>
              </a:path>
              <a:path w="756285" h="1599564">
                <a:moveTo>
                  <a:pt x="716520" y="1569278"/>
                </a:moveTo>
                <a:lnTo>
                  <a:pt x="713781" y="1582919"/>
                </a:lnTo>
                <a:lnTo>
                  <a:pt x="729395" y="1578003"/>
                </a:lnTo>
                <a:lnTo>
                  <a:pt x="716520" y="1569278"/>
                </a:lnTo>
                <a:close/>
              </a:path>
              <a:path w="756285" h="1599564">
                <a:moveTo>
                  <a:pt x="719683" y="1553529"/>
                </a:moveTo>
                <a:lnTo>
                  <a:pt x="716520" y="1569278"/>
                </a:lnTo>
                <a:lnTo>
                  <a:pt x="729395" y="1578003"/>
                </a:lnTo>
                <a:lnTo>
                  <a:pt x="713781" y="1582919"/>
                </a:lnTo>
                <a:lnTo>
                  <a:pt x="727564" y="1582919"/>
                </a:lnTo>
                <a:lnTo>
                  <a:pt x="732286" y="1581436"/>
                </a:lnTo>
                <a:lnTo>
                  <a:pt x="719683" y="1553529"/>
                </a:lnTo>
                <a:close/>
              </a:path>
              <a:path w="756285" h="1599564">
                <a:moveTo>
                  <a:pt x="18119" y="0"/>
                </a:moveTo>
                <a:lnTo>
                  <a:pt x="0" y="5641"/>
                </a:lnTo>
                <a:lnTo>
                  <a:pt x="701514" y="1559108"/>
                </a:lnTo>
                <a:lnTo>
                  <a:pt x="716520" y="1569278"/>
                </a:lnTo>
                <a:lnTo>
                  <a:pt x="719683" y="1553529"/>
                </a:lnTo>
                <a:lnTo>
                  <a:pt x="1811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326198" y="4349411"/>
            <a:ext cx="1110615" cy="1647189"/>
          </a:xfrm>
          <a:custGeom>
            <a:avLst/>
            <a:gdLst/>
            <a:ahLst/>
            <a:cxnLst/>
            <a:rect l="l" t="t" r="r" b="b"/>
            <a:pathLst>
              <a:path w="1110614" h="1647189">
                <a:moveTo>
                  <a:pt x="982871" y="1567060"/>
                </a:moveTo>
                <a:lnTo>
                  <a:pt x="976895" y="1568333"/>
                </a:lnTo>
                <a:lnTo>
                  <a:pt x="971498" y="1575989"/>
                </a:lnTo>
                <a:lnTo>
                  <a:pt x="973040" y="1580937"/>
                </a:lnTo>
                <a:lnTo>
                  <a:pt x="1107200" y="1647098"/>
                </a:lnTo>
                <a:lnTo>
                  <a:pt x="1107415" y="1637073"/>
                </a:lnTo>
                <a:lnTo>
                  <a:pt x="1089466" y="1637073"/>
                </a:lnTo>
                <a:lnTo>
                  <a:pt x="1072058" y="1611041"/>
                </a:lnTo>
                <a:lnTo>
                  <a:pt x="982871" y="1567060"/>
                </a:lnTo>
                <a:close/>
              </a:path>
              <a:path w="1110614" h="1647189">
                <a:moveTo>
                  <a:pt x="1072058" y="1611041"/>
                </a:moveTo>
                <a:lnTo>
                  <a:pt x="1089466" y="1637073"/>
                </a:lnTo>
                <a:lnTo>
                  <a:pt x="1098160" y="1632995"/>
                </a:lnTo>
                <a:lnTo>
                  <a:pt x="1088309" y="1632995"/>
                </a:lnTo>
                <a:lnTo>
                  <a:pt x="1088594" y="1619201"/>
                </a:lnTo>
                <a:lnTo>
                  <a:pt x="1072058" y="1611041"/>
                </a:lnTo>
                <a:close/>
              </a:path>
              <a:path w="1110614" h="1647189">
                <a:moveTo>
                  <a:pt x="1095249" y="1513067"/>
                </a:moveTo>
                <a:lnTo>
                  <a:pt x="1090815" y="1516597"/>
                </a:lnTo>
                <a:lnTo>
                  <a:pt x="1090616" y="1521351"/>
                </a:lnTo>
                <a:lnTo>
                  <a:pt x="1088923" y="1603313"/>
                </a:lnTo>
                <a:lnTo>
                  <a:pt x="1106236" y="1629208"/>
                </a:lnTo>
                <a:lnTo>
                  <a:pt x="1089466" y="1637073"/>
                </a:lnTo>
                <a:lnTo>
                  <a:pt x="1107415" y="1637073"/>
                </a:lnTo>
                <a:lnTo>
                  <a:pt x="1109912" y="1521045"/>
                </a:lnTo>
                <a:lnTo>
                  <a:pt x="1110091" y="1516903"/>
                </a:lnTo>
                <a:lnTo>
                  <a:pt x="1105850" y="1513228"/>
                </a:lnTo>
                <a:lnTo>
                  <a:pt x="1095249" y="1513067"/>
                </a:lnTo>
                <a:close/>
              </a:path>
              <a:path w="1110614" h="1647189">
                <a:moveTo>
                  <a:pt x="1088594" y="1619201"/>
                </a:moveTo>
                <a:lnTo>
                  <a:pt x="1088309" y="1632995"/>
                </a:lnTo>
                <a:lnTo>
                  <a:pt x="1102766" y="1626194"/>
                </a:lnTo>
                <a:lnTo>
                  <a:pt x="1088594" y="1619201"/>
                </a:lnTo>
                <a:close/>
              </a:path>
              <a:path w="1110614" h="1647189">
                <a:moveTo>
                  <a:pt x="1088923" y="1603313"/>
                </a:moveTo>
                <a:lnTo>
                  <a:pt x="1088594" y="1619201"/>
                </a:lnTo>
                <a:lnTo>
                  <a:pt x="1102766" y="1626194"/>
                </a:lnTo>
                <a:lnTo>
                  <a:pt x="1088309" y="1632995"/>
                </a:lnTo>
                <a:lnTo>
                  <a:pt x="1098160" y="1632995"/>
                </a:lnTo>
                <a:lnTo>
                  <a:pt x="1106236" y="1629208"/>
                </a:lnTo>
                <a:lnTo>
                  <a:pt x="1088923" y="1603313"/>
                </a:lnTo>
                <a:close/>
              </a:path>
              <a:path w="1110614" h="1647189">
                <a:moveTo>
                  <a:pt x="16962" y="0"/>
                </a:moveTo>
                <a:lnTo>
                  <a:pt x="0" y="7897"/>
                </a:lnTo>
                <a:lnTo>
                  <a:pt x="1072058" y="1611041"/>
                </a:lnTo>
                <a:lnTo>
                  <a:pt x="1088594" y="1619201"/>
                </a:lnTo>
                <a:lnTo>
                  <a:pt x="1088923" y="1603313"/>
                </a:lnTo>
                <a:lnTo>
                  <a:pt x="16962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01209" y="3926173"/>
            <a:ext cx="332740" cy="46355"/>
          </a:xfrm>
          <a:custGeom>
            <a:avLst/>
            <a:gdLst/>
            <a:ahLst/>
            <a:cxnLst/>
            <a:rect l="l" t="t" r="r" b="b"/>
            <a:pathLst>
              <a:path w="332739" h="46354">
                <a:moveTo>
                  <a:pt x="332506" y="0"/>
                </a:moveTo>
                <a:lnTo>
                  <a:pt x="264396" y="676"/>
                </a:lnTo>
                <a:lnTo>
                  <a:pt x="199066" y="2567"/>
                </a:lnTo>
                <a:lnTo>
                  <a:pt x="139325" y="5468"/>
                </a:lnTo>
                <a:lnTo>
                  <a:pt x="87975" y="9172"/>
                </a:lnTo>
                <a:lnTo>
                  <a:pt x="47824" y="13474"/>
                </a:lnTo>
                <a:lnTo>
                  <a:pt x="11276" y="31451"/>
                </a:lnTo>
                <a:lnTo>
                  <a:pt x="8481" y="38782"/>
                </a:lnTo>
                <a:lnTo>
                  <a:pt x="4529" y="43967"/>
                </a:lnTo>
                <a:lnTo>
                  <a:pt x="0" y="45934"/>
                </a:lnTo>
              </a:path>
            </a:pathLst>
          </a:custGeom>
          <a:ln w="121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300947" y="5132595"/>
            <a:ext cx="222250" cy="74295"/>
          </a:xfrm>
          <a:custGeom>
            <a:avLst/>
            <a:gdLst/>
            <a:ahLst/>
            <a:cxnLst/>
            <a:rect l="l" t="t" r="r" b="b"/>
            <a:pathLst>
              <a:path w="222250" h="74295">
                <a:moveTo>
                  <a:pt x="0" y="74139"/>
                </a:moveTo>
                <a:lnTo>
                  <a:pt x="221671" y="0"/>
                </a:lnTo>
              </a:path>
            </a:pathLst>
          </a:custGeom>
          <a:ln w="123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672059" y="4304638"/>
            <a:ext cx="1364724" cy="9786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666083" y="4242119"/>
            <a:ext cx="1376680" cy="1104265"/>
          </a:xfrm>
          <a:prstGeom prst="rect">
            <a:avLst/>
          </a:prstGeom>
          <a:ln w="8815">
            <a:solidFill>
              <a:srgbClr val="000000"/>
            </a:solidFill>
          </a:ln>
        </p:spPr>
        <p:txBody>
          <a:bodyPr vert="horz" wrap="square" lIns="0" tIns="51435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405"/>
              </a:spcBef>
            </a:pPr>
            <a:r>
              <a:rPr sz="1250" spc="135" dirty="0">
                <a:latin typeface="Times New Roman"/>
                <a:cs typeface="Times New Roman"/>
              </a:rPr>
              <a:t>Red </a:t>
            </a:r>
            <a:r>
              <a:rPr sz="1250" spc="145" dirty="0">
                <a:latin typeface="Times New Roman"/>
                <a:cs typeface="Times New Roman"/>
              </a:rPr>
              <a:t>=</a:t>
            </a:r>
            <a:r>
              <a:rPr sz="1250" dirty="0">
                <a:latin typeface="Times New Roman"/>
                <a:cs typeface="Times New Roman"/>
              </a:rPr>
              <a:t> </a:t>
            </a:r>
            <a:r>
              <a:rPr sz="1250" spc="170" dirty="0">
                <a:latin typeface="Times New Roman"/>
                <a:cs typeface="Times New Roman"/>
              </a:rPr>
              <a:t>C</a:t>
            </a:r>
            <a:endParaRPr sz="1250">
              <a:latin typeface="Times New Roman"/>
              <a:cs typeface="Times New Roman"/>
            </a:endParaRPr>
          </a:p>
          <a:p>
            <a:pPr marL="144145" marR="410209">
              <a:lnSpc>
                <a:spcPts val="2950"/>
              </a:lnSpc>
              <a:spcBef>
                <a:spcPts val="335"/>
              </a:spcBef>
            </a:pPr>
            <a:r>
              <a:rPr sz="1250" spc="110" dirty="0">
                <a:latin typeface="Times New Roman"/>
                <a:cs typeface="Times New Roman"/>
              </a:rPr>
              <a:t>Yell</a:t>
            </a:r>
            <a:r>
              <a:rPr sz="1250" spc="155" dirty="0">
                <a:latin typeface="Times New Roman"/>
                <a:cs typeface="Times New Roman"/>
              </a:rPr>
              <a:t>o</a:t>
            </a:r>
            <a:r>
              <a:rPr sz="1250" spc="150" dirty="0">
                <a:latin typeface="Times New Roman"/>
                <a:cs typeface="Times New Roman"/>
              </a:rPr>
              <a:t>w</a:t>
            </a:r>
            <a:r>
              <a:rPr sz="1250" spc="160" dirty="0">
                <a:latin typeface="Times New Roman"/>
                <a:cs typeface="Times New Roman"/>
              </a:rPr>
              <a:t>=</a:t>
            </a:r>
            <a:r>
              <a:rPr sz="1250" spc="125" dirty="0">
                <a:latin typeface="Times New Roman"/>
                <a:cs typeface="Times New Roman"/>
              </a:rPr>
              <a:t>D </a:t>
            </a:r>
            <a:r>
              <a:rPr sz="1250" spc="180" dirty="0">
                <a:latin typeface="Times New Roman"/>
                <a:cs typeface="Times New Roman"/>
              </a:rPr>
              <a:t>B</a:t>
            </a:r>
            <a:r>
              <a:rPr sz="1250" spc="70" dirty="0">
                <a:latin typeface="Times New Roman"/>
                <a:cs typeface="Times New Roman"/>
              </a:rPr>
              <a:t>l</a:t>
            </a:r>
            <a:r>
              <a:rPr sz="1250" spc="114" dirty="0">
                <a:latin typeface="Times New Roman"/>
                <a:cs typeface="Times New Roman"/>
              </a:rPr>
              <a:t>ue</a:t>
            </a:r>
            <a:r>
              <a:rPr sz="1250" spc="70" dirty="0">
                <a:latin typeface="Times New Roman"/>
                <a:cs typeface="Times New Roman"/>
              </a:rPr>
              <a:t> </a:t>
            </a:r>
            <a:r>
              <a:rPr sz="1250" spc="145" dirty="0">
                <a:latin typeface="Times New Roman"/>
                <a:cs typeface="Times New Roman"/>
              </a:rPr>
              <a:t>=</a:t>
            </a:r>
            <a:r>
              <a:rPr sz="1250" spc="70" dirty="0">
                <a:latin typeface="Times New Roman"/>
                <a:cs typeface="Times New Roman"/>
              </a:rPr>
              <a:t> </a:t>
            </a:r>
            <a:r>
              <a:rPr sz="1250" spc="145" dirty="0">
                <a:latin typeface="Times New Roman"/>
                <a:cs typeface="Times New Roman"/>
              </a:rPr>
              <a:t>F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626542" y="5863494"/>
            <a:ext cx="323832" cy="2088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753977" y="5843058"/>
            <a:ext cx="1390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45" dirty="0">
                <a:latin typeface="Calibri"/>
                <a:cs typeface="Calibri"/>
              </a:rPr>
              <a:t>C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971937" y="6058835"/>
            <a:ext cx="388599" cy="2727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099371" y="6038399"/>
            <a:ext cx="1568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65" dirty="0">
                <a:latin typeface="Calibri"/>
                <a:cs typeface="Calibri"/>
              </a:rPr>
              <a:t>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22618" y="5866734"/>
            <a:ext cx="344072" cy="37069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655258" y="5908816"/>
            <a:ext cx="12318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25" dirty="0">
                <a:latin typeface="Calibri"/>
                <a:cs typeface="Calibri"/>
              </a:rPr>
              <a:t>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758473" y="3480532"/>
            <a:ext cx="1309788" cy="33362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23872" y="3480532"/>
            <a:ext cx="477075" cy="32476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988702" y="3521342"/>
            <a:ext cx="1454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630" dirty="0">
                <a:latin typeface="Cambria Math"/>
                <a:cs typeface="Cambria Math"/>
              </a:rPr>
              <a:t> 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300947" y="5346954"/>
            <a:ext cx="377805" cy="36183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4432815" y="5341748"/>
            <a:ext cx="158750" cy="18097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spc="787" baseline="-22222" dirty="0">
                <a:latin typeface="Cambria Math"/>
                <a:cs typeface="Cambria Math"/>
              </a:rPr>
              <a:t> </a:t>
            </a:r>
            <a:r>
              <a:rPr sz="700" spc="140" dirty="0">
                <a:latin typeface="Cambria Math"/>
                <a:cs typeface="Cambria Math"/>
              </a:rPr>
              <a:t> </a:t>
            </a:r>
            <a:endParaRPr sz="700">
              <a:latin typeface="Cambria Math"/>
              <a:cs typeface="Cambria Math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429848" y="3867506"/>
            <a:ext cx="777198" cy="2378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890226" y="3409939"/>
            <a:ext cx="1016635" cy="67564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R="41275" algn="r">
              <a:lnSpc>
                <a:spcPct val="100000"/>
              </a:lnSpc>
              <a:spcBef>
                <a:spcPts val="975"/>
              </a:spcBef>
            </a:pPr>
            <a:r>
              <a:rPr sz="1400" spc="130" dirty="0">
                <a:latin typeface="Calibri"/>
                <a:cs typeface="Calibri"/>
              </a:rPr>
              <a:t>White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light</a:t>
            </a:r>
            <a:endParaRPr sz="14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880"/>
              </a:spcBef>
            </a:pPr>
            <a:r>
              <a:rPr sz="1400" spc="130" dirty="0">
                <a:latin typeface="Calibri"/>
                <a:cs typeface="Calibri"/>
              </a:rPr>
              <a:t>n=1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628774" y="4739770"/>
            <a:ext cx="811895" cy="28430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926992" y="4653253"/>
            <a:ext cx="208279" cy="239395"/>
          </a:xfrm>
          <a:prstGeom prst="rect">
            <a:avLst/>
          </a:prstGeom>
        </p:spPr>
        <p:txBody>
          <a:bodyPr vert="horz" wrap="square" lIns="0" tIns="190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sz="2100" spc="1035" baseline="-19841" dirty="0">
                <a:latin typeface="Cambria Math"/>
                <a:cs typeface="Cambria Math"/>
              </a:rPr>
              <a:t> </a:t>
            </a:r>
            <a:r>
              <a:rPr sz="1000" spc="210" dirty="0">
                <a:latin typeface="Cambria Math"/>
                <a:cs typeface="Cambria Math"/>
              </a:rPr>
              <a:t> </a:t>
            </a:r>
            <a:endParaRPr sz="1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23" y="233172"/>
            <a:ext cx="8324088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0644" y="352043"/>
            <a:ext cx="8116824" cy="1152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537" y="260604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7537" y="260604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330200" y="1607642"/>
            <a:ext cx="8556625" cy="4315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dispersive </a:t>
            </a:r>
            <a:r>
              <a:rPr sz="3200" spc="-10" dirty="0">
                <a:latin typeface="Calibri"/>
                <a:cs typeface="Calibri"/>
              </a:rPr>
              <a:t>power </a:t>
            </a:r>
            <a:r>
              <a:rPr sz="3200" spc="-5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defined </a:t>
            </a:r>
            <a:r>
              <a:rPr sz="3200" spc="-5" dirty="0">
                <a:latin typeface="Calibri"/>
                <a:cs typeface="Calibri"/>
              </a:rPr>
              <a:t>is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measure </a:t>
            </a:r>
            <a:r>
              <a:rPr sz="3200" dirty="0">
                <a:latin typeface="Calibri"/>
                <a:cs typeface="Calibri"/>
              </a:rPr>
              <a:t>of  the ability of a </a:t>
            </a:r>
            <a:r>
              <a:rPr sz="3200" spc="-15" dirty="0">
                <a:latin typeface="Calibri"/>
                <a:cs typeface="Calibri"/>
              </a:rPr>
              <a:t>substance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disperse </a:t>
            </a:r>
            <a:r>
              <a:rPr sz="3200" spc="-5" dirty="0">
                <a:latin typeface="Calibri"/>
                <a:cs typeface="Calibri"/>
              </a:rPr>
              <a:t>light, </a:t>
            </a:r>
            <a:r>
              <a:rPr sz="3200" spc="5" dirty="0">
                <a:latin typeface="Calibri"/>
                <a:cs typeface="Calibri"/>
              </a:rPr>
              <a:t>equal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quotient </a:t>
            </a:r>
            <a:r>
              <a:rPr sz="3200" dirty="0">
                <a:latin typeface="Calibri"/>
                <a:cs typeface="Calibri"/>
              </a:rPr>
              <a:t>of the </a:t>
            </a:r>
            <a:r>
              <a:rPr sz="3200" spc="-20" dirty="0">
                <a:latin typeface="Calibri"/>
                <a:cs typeface="Calibri"/>
              </a:rPr>
              <a:t>difference </a:t>
            </a:r>
            <a:r>
              <a:rPr sz="3200" spc="-5" dirty="0">
                <a:latin typeface="Calibri"/>
                <a:cs typeface="Calibri"/>
              </a:rPr>
              <a:t>in </a:t>
            </a:r>
            <a:r>
              <a:rPr sz="3200" spc="-20" dirty="0">
                <a:latin typeface="Calibri"/>
                <a:cs typeface="Calibri"/>
              </a:rPr>
              <a:t>refractive  </a:t>
            </a:r>
            <a:r>
              <a:rPr sz="3200" dirty="0">
                <a:latin typeface="Calibri"/>
                <a:cs typeface="Calibri"/>
              </a:rPr>
              <a:t>indices of the </a:t>
            </a:r>
            <a:r>
              <a:rPr sz="3200" spc="-15" dirty="0">
                <a:latin typeface="Calibri"/>
                <a:cs typeface="Calibri"/>
              </a:rPr>
              <a:t>substance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two </a:t>
            </a:r>
            <a:r>
              <a:rPr sz="3200" spc="-20" dirty="0">
                <a:latin typeface="Calibri"/>
                <a:cs typeface="Calibri"/>
              </a:rPr>
              <a:t>representative  </a:t>
            </a:r>
            <a:r>
              <a:rPr sz="3200" spc="-15" dirty="0">
                <a:latin typeface="Calibri"/>
                <a:cs typeface="Calibri"/>
              </a:rPr>
              <a:t>wavelengths </a:t>
            </a:r>
            <a:r>
              <a:rPr sz="3200" dirty="0">
                <a:latin typeface="Calibri"/>
                <a:cs typeface="Calibri"/>
              </a:rPr>
              <a:t>divided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difference </a:t>
            </a:r>
            <a:r>
              <a:rPr sz="3200" dirty="0">
                <a:latin typeface="Calibri"/>
                <a:cs typeface="Calibri"/>
              </a:rPr>
              <a:t>of the  </a:t>
            </a:r>
            <a:r>
              <a:rPr sz="3200" spc="-20" dirty="0">
                <a:latin typeface="Calibri"/>
                <a:cs typeface="Calibri"/>
              </a:rPr>
              <a:t>refractive </a:t>
            </a:r>
            <a:r>
              <a:rPr sz="3200" spc="-10" dirty="0">
                <a:latin typeface="Calibri"/>
                <a:cs typeface="Calibri"/>
              </a:rPr>
              <a:t>index </a:t>
            </a:r>
            <a:r>
              <a:rPr sz="3200" spc="-25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an </a:t>
            </a:r>
            <a:r>
              <a:rPr sz="3200" spc="-10" dirty="0">
                <a:latin typeface="Calibri"/>
                <a:cs typeface="Calibri"/>
              </a:rPr>
              <a:t>intermediate </a:t>
            </a:r>
            <a:r>
              <a:rPr sz="3200" spc="-15" dirty="0">
                <a:latin typeface="Calibri"/>
                <a:cs typeface="Calibri"/>
              </a:rPr>
              <a:t>wavelength, </a:t>
            </a:r>
            <a:r>
              <a:rPr sz="3200" spc="6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defined by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equation: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ts val="3579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118" dirty="0">
                <a:latin typeface="Cambria Math"/>
                <a:cs typeface="Cambria Math"/>
              </a:rPr>
              <a:t>𝑽 = </a:t>
            </a:r>
            <a:r>
              <a:rPr sz="2350" spc="10" dirty="0">
                <a:latin typeface="Cambria Math"/>
                <a:cs typeface="Cambria Math"/>
              </a:rPr>
              <a:t>𝒏</a:t>
            </a:r>
            <a:r>
              <a:rPr sz="2850" spc="15" baseline="-14619" dirty="0">
                <a:latin typeface="Cambria Math"/>
                <a:cs typeface="Cambria Math"/>
              </a:rPr>
              <a:t>𝑭</a:t>
            </a:r>
            <a:r>
              <a:rPr sz="2350" spc="10" dirty="0">
                <a:latin typeface="Cambria Math"/>
                <a:cs typeface="Cambria Math"/>
              </a:rPr>
              <a:t>−</a:t>
            </a:r>
            <a:r>
              <a:rPr sz="2350" spc="350" dirty="0">
                <a:latin typeface="Cambria Math"/>
                <a:cs typeface="Cambria Math"/>
              </a:rPr>
              <a:t> </a:t>
            </a:r>
            <a:r>
              <a:rPr sz="2350" dirty="0">
                <a:latin typeface="Cambria Math"/>
                <a:cs typeface="Cambria Math"/>
              </a:rPr>
              <a:t>𝒏</a:t>
            </a:r>
            <a:r>
              <a:rPr sz="2850" baseline="-14619" dirty="0">
                <a:latin typeface="Cambria Math"/>
                <a:cs typeface="Cambria Math"/>
              </a:rPr>
              <a:t>𝑪</a:t>
            </a:r>
            <a:endParaRPr sz="2850" baseline="-14619">
              <a:latin typeface="Cambria Math"/>
              <a:cs typeface="Cambria Math"/>
            </a:endParaRPr>
          </a:p>
          <a:p>
            <a:pPr marL="1256030">
              <a:lnSpc>
                <a:spcPct val="100000"/>
              </a:lnSpc>
              <a:spcBef>
                <a:spcPts val="490"/>
              </a:spcBef>
            </a:pPr>
            <a:r>
              <a:rPr sz="2350" spc="5" dirty="0">
                <a:latin typeface="Cambria Math"/>
                <a:cs typeface="Cambria Math"/>
              </a:rPr>
              <a:t>𝒏</a:t>
            </a:r>
            <a:r>
              <a:rPr sz="2850" spc="7" baseline="-14619" dirty="0">
                <a:latin typeface="Cambria Math"/>
                <a:cs typeface="Cambria Math"/>
              </a:rPr>
              <a:t>𝑫</a:t>
            </a:r>
            <a:r>
              <a:rPr sz="2350" spc="5" dirty="0">
                <a:latin typeface="Cambria Math"/>
                <a:cs typeface="Cambria Math"/>
              </a:rPr>
              <a:t>−𝟏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78280" y="5529834"/>
            <a:ext cx="998219" cy="0"/>
          </a:xfrm>
          <a:custGeom>
            <a:avLst/>
            <a:gdLst/>
            <a:ahLst/>
            <a:cxnLst/>
            <a:rect l="l" t="t" r="r" b="b"/>
            <a:pathLst>
              <a:path w="998219">
                <a:moveTo>
                  <a:pt x="0" y="0"/>
                </a:moveTo>
                <a:lnTo>
                  <a:pt x="998219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23" y="0"/>
            <a:ext cx="832408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0644" y="100584"/>
            <a:ext cx="8116824" cy="1152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537" y="8382"/>
            <a:ext cx="8229600" cy="1142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7537" y="8382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454837" y="1473648"/>
            <a:ext cx="8377555" cy="75184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2790"/>
              </a:lnSpc>
              <a:spcBef>
                <a:spcPts val="305"/>
              </a:spcBef>
              <a:tabLst>
                <a:tab pos="412750" algn="l"/>
                <a:tab pos="743585" algn="l"/>
                <a:tab pos="1916430" algn="l"/>
                <a:tab pos="2816860" algn="l"/>
                <a:tab pos="3159125" algn="l"/>
                <a:tab pos="3602990" algn="l"/>
                <a:tab pos="4202430" algn="l"/>
                <a:tab pos="4545330" algn="l"/>
                <a:tab pos="5452745" algn="l"/>
                <a:tab pos="6637020" algn="l"/>
                <a:tab pos="6967855" algn="l"/>
                <a:tab pos="7409180" algn="l"/>
              </a:tabLst>
            </a:pPr>
            <a:r>
              <a:rPr sz="2400" spc="-285" dirty="0">
                <a:latin typeface="Times New Roman"/>
                <a:cs typeface="Times New Roman"/>
              </a:rPr>
              <a:t>O</a:t>
            </a:r>
            <a:r>
              <a:rPr sz="2400" spc="-12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0" dirty="0">
                <a:latin typeface="Times New Roman"/>
                <a:cs typeface="Times New Roman"/>
              </a:rPr>
              <a:t>i</a:t>
            </a:r>
            <a:r>
              <a:rPr sz="2400" spc="-19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85" dirty="0">
                <a:latin typeface="Times New Roman"/>
                <a:cs typeface="Times New Roman"/>
              </a:rPr>
              <a:t>p</a:t>
            </a:r>
            <a:r>
              <a:rPr sz="2400" spc="-145" dirty="0">
                <a:latin typeface="Times New Roman"/>
                <a:cs typeface="Times New Roman"/>
              </a:rPr>
              <a:t>r</a:t>
            </a:r>
            <a:r>
              <a:rPr sz="2400" spc="-100" dirty="0">
                <a:latin typeface="Times New Roman"/>
                <a:cs typeface="Times New Roman"/>
              </a:rPr>
              <a:t>i</a:t>
            </a:r>
            <a:r>
              <a:rPr sz="2400" spc="-145" dirty="0">
                <a:latin typeface="Times New Roman"/>
                <a:cs typeface="Times New Roman"/>
              </a:rPr>
              <a:t>s</a:t>
            </a:r>
            <a:r>
              <a:rPr sz="2400" spc="-29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2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i</a:t>
            </a:r>
            <a:r>
              <a:rPr sz="2400" spc="-100" dirty="0">
                <a:latin typeface="Times New Roman"/>
                <a:cs typeface="Times New Roman"/>
              </a:rPr>
              <a:t>t</a:t>
            </a:r>
            <a:r>
              <a:rPr sz="2400" spc="-145" dirty="0">
                <a:latin typeface="Times New Roman"/>
                <a:cs typeface="Times New Roman"/>
              </a:rPr>
              <a:t>’</a:t>
            </a:r>
            <a:r>
              <a:rPr sz="2400" spc="-15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85" dirty="0">
                <a:latin typeface="Times New Roman"/>
                <a:cs typeface="Times New Roman"/>
              </a:rPr>
              <a:t>d</a:t>
            </a:r>
            <a:r>
              <a:rPr sz="2400" spc="-170" dirty="0">
                <a:latin typeface="Times New Roman"/>
                <a:cs typeface="Times New Roman"/>
              </a:rPr>
              <a:t>e</a:t>
            </a:r>
            <a:r>
              <a:rPr sz="2400" spc="-145" dirty="0">
                <a:latin typeface="Times New Roman"/>
                <a:cs typeface="Times New Roman"/>
              </a:rPr>
              <a:t>fin</a:t>
            </a:r>
            <a:r>
              <a:rPr sz="2400" spc="-190" dirty="0">
                <a:latin typeface="Times New Roman"/>
                <a:cs typeface="Times New Roman"/>
              </a:rPr>
              <a:t>ed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90" dirty="0">
                <a:latin typeface="Times New Roman"/>
                <a:cs typeface="Times New Roman"/>
              </a:rPr>
              <a:t>a</a:t>
            </a:r>
            <a:r>
              <a:rPr sz="2400" spc="-15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0" dirty="0">
                <a:latin typeface="Times New Roman"/>
                <a:cs typeface="Times New Roman"/>
              </a:rPr>
              <a:t>t</a:t>
            </a:r>
            <a:r>
              <a:rPr sz="2400" spc="-200" dirty="0">
                <a:latin typeface="Times New Roman"/>
                <a:cs typeface="Times New Roman"/>
              </a:rPr>
              <a:t>h</a:t>
            </a:r>
            <a:r>
              <a:rPr sz="2400" spc="-17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0" dirty="0">
                <a:latin typeface="Times New Roman"/>
                <a:cs typeface="Times New Roman"/>
              </a:rPr>
              <a:t>ra</a:t>
            </a:r>
            <a:r>
              <a:rPr sz="2400" spc="-114" dirty="0">
                <a:latin typeface="Times New Roman"/>
                <a:cs typeface="Times New Roman"/>
              </a:rPr>
              <a:t>t</a:t>
            </a:r>
            <a:r>
              <a:rPr sz="2400" spc="-100" dirty="0">
                <a:latin typeface="Times New Roman"/>
                <a:cs typeface="Times New Roman"/>
              </a:rPr>
              <a:t>i</a:t>
            </a:r>
            <a:r>
              <a:rPr sz="2400" spc="-190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85" dirty="0">
                <a:latin typeface="Times New Roman"/>
                <a:cs typeface="Times New Roman"/>
              </a:rPr>
              <a:t>o</a:t>
            </a:r>
            <a:r>
              <a:rPr sz="2400" spc="-125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70" dirty="0">
                <a:latin typeface="Times New Roman"/>
                <a:cs typeface="Times New Roman"/>
              </a:rPr>
              <a:t>a</a:t>
            </a:r>
            <a:r>
              <a:rPr sz="2400" spc="-185" dirty="0">
                <a:latin typeface="Times New Roman"/>
                <a:cs typeface="Times New Roman"/>
              </a:rPr>
              <a:t>n</a:t>
            </a:r>
            <a:r>
              <a:rPr sz="2400" spc="-200" dirty="0">
                <a:latin typeface="Times New Roman"/>
                <a:cs typeface="Times New Roman"/>
              </a:rPr>
              <a:t>g</a:t>
            </a:r>
            <a:r>
              <a:rPr sz="2400" spc="-185" dirty="0">
                <a:latin typeface="Times New Roman"/>
                <a:cs typeface="Times New Roman"/>
              </a:rPr>
              <a:t>u</a:t>
            </a:r>
            <a:r>
              <a:rPr sz="2400" spc="-114" dirty="0">
                <a:latin typeface="Times New Roman"/>
                <a:cs typeface="Times New Roman"/>
              </a:rPr>
              <a:t>l</a:t>
            </a:r>
            <a:r>
              <a:rPr sz="2400" spc="-150" dirty="0">
                <a:latin typeface="Times New Roman"/>
                <a:cs typeface="Times New Roman"/>
              </a:rPr>
              <a:t>ar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0" dirty="0">
                <a:latin typeface="Times New Roman"/>
                <a:cs typeface="Times New Roman"/>
              </a:rPr>
              <a:t>d</a:t>
            </a:r>
            <a:r>
              <a:rPr sz="2400" spc="-100" dirty="0">
                <a:latin typeface="Times New Roman"/>
                <a:cs typeface="Times New Roman"/>
              </a:rPr>
              <a:t>i</a:t>
            </a:r>
            <a:r>
              <a:rPr sz="2400" spc="-160" dirty="0">
                <a:latin typeface="Times New Roman"/>
                <a:cs typeface="Times New Roman"/>
              </a:rPr>
              <a:t>s</a:t>
            </a:r>
            <a:r>
              <a:rPr sz="2400" spc="-185" dirty="0">
                <a:latin typeface="Times New Roman"/>
                <a:cs typeface="Times New Roman"/>
              </a:rPr>
              <a:t>p</a:t>
            </a:r>
            <a:r>
              <a:rPr sz="2400" spc="-170" dirty="0">
                <a:latin typeface="Times New Roman"/>
                <a:cs typeface="Times New Roman"/>
              </a:rPr>
              <a:t>e</a:t>
            </a:r>
            <a:r>
              <a:rPr sz="2400" spc="-145" dirty="0">
                <a:latin typeface="Times New Roman"/>
                <a:cs typeface="Times New Roman"/>
              </a:rPr>
              <a:t>rs</a:t>
            </a:r>
            <a:r>
              <a:rPr sz="2400" spc="-160" dirty="0">
                <a:latin typeface="Times New Roman"/>
                <a:cs typeface="Times New Roman"/>
              </a:rPr>
              <a:t>io</a:t>
            </a:r>
            <a:r>
              <a:rPr sz="2400" spc="-19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0" dirty="0">
                <a:latin typeface="Times New Roman"/>
                <a:cs typeface="Times New Roman"/>
              </a:rPr>
              <a:t>t</a:t>
            </a:r>
            <a:r>
              <a:rPr sz="2400" spc="-190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14" dirty="0">
                <a:latin typeface="Times New Roman"/>
                <a:cs typeface="Times New Roman"/>
              </a:rPr>
              <a:t>t</a:t>
            </a:r>
            <a:r>
              <a:rPr sz="2400" spc="-185" dirty="0">
                <a:latin typeface="Times New Roman"/>
                <a:cs typeface="Times New Roman"/>
              </a:rPr>
              <a:t>h</a:t>
            </a:r>
            <a:r>
              <a:rPr sz="2400" spc="-17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85" dirty="0">
                <a:latin typeface="Times New Roman"/>
                <a:cs typeface="Times New Roman"/>
              </a:rPr>
              <a:t>d</a:t>
            </a:r>
            <a:r>
              <a:rPr sz="2400" spc="-170" dirty="0">
                <a:latin typeface="Times New Roman"/>
                <a:cs typeface="Times New Roman"/>
              </a:rPr>
              <a:t>e</a:t>
            </a:r>
            <a:r>
              <a:rPr sz="2400" spc="-200" dirty="0">
                <a:latin typeface="Times New Roman"/>
                <a:cs typeface="Times New Roman"/>
              </a:rPr>
              <a:t>v</a:t>
            </a:r>
            <a:r>
              <a:rPr sz="2400" spc="-100" dirty="0">
                <a:latin typeface="Times New Roman"/>
                <a:cs typeface="Times New Roman"/>
              </a:rPr>
              <a:t>i</a:t>
            </a:r>
            <a:r>
              <a:rPr sz="2400" spc="-190" dirty="0">
                <a:latin typeface="Times New Roman"/>
                <a:cs typeface="Times New Roman"/>
              </a:rPr>
              <a:t>a</a:t>
            </a:r>
            <a:r>
              <a:rPr sz="2400" spc="-100" dirty="0">
                <a:latin typeface="Times New Roman"/>
                <a:cs typeface="Times New Roman"/>
              </a:rPr>
              <a:t>t</a:t>
            </a:r>
            <a:r>
              <a:rPr sz="2400" spc="-160" dirty="0">
                <a:latin typeface="Times New Roman"/>
                <a:cs typeface="Times New Roman"/>
              </a:rPr>
              <a:t>io</a:t>
            </a:r>
            <a:r>
              <a:rPr sz="2400" spc="-125" dirty="0">
                <a:latin typeface="Times New Roman"/>
                <a:cs typeface="Times New Roman"/>
              </a:rPr>
              <a:t>n  </a:t>
            </a:r>
            <a:r>
              <a:rPr sz="2400" spc="-180" dirty="0">
                <a:latin typeface="Times New Roman"/>
                <a:cs typeface="Times New Roman"/>
              </a:rPr>
              <a:t>produced </a:t>
            </a:r>
            <a:r>
              <a:rPr sz="2400" spc="-190" dirty="0">
                <a:latin typeface="Times New Roman"/>
                <a:cs typeface="Times New Roman"/>
              </a:rPr>
              <a:t>by </a:t>
            </a:r>
            <a:r>
              <a:rPr sz="2400" spc="-215" dirty="0">
                <a:latin typeface="Times New Roman"/>
                <a:cs typeface="Times New Roman"/>
              </a:rPr>
              <a:t>mean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color.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934455" y="3028924"/>
            <a:ext cx="2099945" cy="2160270"/>
          </a:xfrm>
          <a:custGeom>
            <a:avLst/>
            <a:gdLst/>
            <a:ahLst/>
            <a:cxnLst/>
            <a:rect l="l" t="t" r="r" b="b"/>
            <a:pathLst>
              <a:path w="2099945" h="2160270">
                <a:moveTo>
                  <a:pt x="0" y="2159671"/>
                </a:moveTo>
                <a:lnTo>
                  <a:pt x="1049814" y="0"/>
                </a:lnTo>
                <a:lnTo>
                  <a:pt x="2099445" y="2159671"/>
                </a:lnTo>
                <a:lnTo>
                  <a:pt x="0" y="2159671"/>
                </a:lnTo>
                <a:close/>
              </a:path>
            </a:pathLst>
          </a:custGeom>
          <a:ln w="40281">
            <a:solidFill>
              <a:srgbClr val="F795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27121" y="4138484"/>
            <a:ext cx="1882139" cy="651510"/>
          </a:xfrm>
          <a:custGeom>
            <a:avLst/>
            <a:gdLst/>
            <a:ahLst/>
            <a:cxnLst/>
            <a:rect l="l" t="t" r="r" b="b"/>
            <a:pathLst>
              <a:path w="1882139" h="651510">
                <a:moveTo>
                  <a:pt x="1803226" y="59311"/>
                </a:moveTo>
                <a:lnTo>
                  <a:pt x="0" y="619324"/>
                </a:lnTo>
                <a:lnTo>
                  <a:pt x="6854" y="651353"/>
                </a:lnTo>
                <a:lnTo>
                  <a:pt x="1809789" y="91421"/>
                </a:lnTo>
                <a:lnTo>
                  <a:pt x="1829276" y="68167"/>
                </a:lnTo>
                <a:lnTo>
                  <a:pt x="1803226" y="59311"/>
                </a:lnTo>
                <a:close/>
              </a:path>
              <a:path w="1882139" h="651510">
                <a:moveTo>
                  <a:pt x="1859342" y="44117"/>
                </a:moveTo>
                <a:lnTo>
                  <a:pt x="1852149" y="44117"/>
                </a:lnTo>
                <a:lnTo>
                  <a:pt x="1859113" y="76103"/>
                </a:lnTo>
                <a:lnTo>
                  <a:pt x="1809789" y="91421"/>
                </a:lnTo>
                <a:lnTo>
                  <a:pt x="1755561" y="156132"/>
                </a:lnTo>
                <a:lnTo>
                  <a:pt x="1752466" y="161594"/>
                </a:lnTo>
                <a:lnTo>
                  <a:pt x="1751415" y="167818"/>
                </a:lnTo>
                <a:lnTo>
                  <a:pt x="1752391" y="174049"/>
                </a:lnTo>
                <a:lnTo>
                  <a:pt x="1755378" y="179536"/>
                </a:lnTo>
                <a:lnTo>
                  <a:pt x="1760877" y="186022"/>
                </a:lnTo>
                <a:lnTo>
                  <a:pt x="1769491" y="186066"/>
                </a:lnTo>
                <a:lnTo>
                  <a:pt x="1774898" y="179536"/>
                </a:lnTo>
                <a:lnTo>
                  <a:pt x="1882023" y="51838"/>
                </a:lnTo>
                <a:lnTo>
                  <a:pt x="1859342" y="44117"/>
                </a:lnTo>
                <a:close/>
              </a:path>
              <a:path w="1882139" h="651510">
                <a:moveTo>
                  <a:pt x="1829276" y="68167"/>
                </a:moveTo>
                <a:lnTo>
                  <a:pt x="1809789" y="91421"/>
                </a:lnTo>
                <a:lnTo>
                  <a:pt x="1859113" y="76103"/>
                </a:lnTo>
                <a:lnTo>
                  <a:pt x="1859065" y="75882"/>
                </a:lnTo>
                <a:lnTo>
                  <a:pt x="1851966" y="75882"/>
                </a:lnTo>
                <a:lnTo>
                  <a:pt x="1829276" y="68167"/>
                </a:lnTo>
                <a:close/>
              </a:path>
              <a:path w="1882139" h="651510">
                <a:moveTo>
                  <a:pt x="1845917" y="48308"/>
                </a:moveTo>
                <a:lnTo>
                  <a:pt x="1829276" y="68167"/>
                </a:lnTo>
                <a:lnTo>
                  <a:pt x="1851966" y="75882"/>
                </a:lnTo>
                <a:lnTo>
                  <a:pt x="1845917" y="48308"/>
                </a:lnTo>
                <a:close/>
              </a:path>
              <a:path w="1882139" h="651510">
                <a:moveTo>
                  <a:pt x="1853061" y="48308"/>
                </a:moveTo>
                <a:lnTo>
                  <a:pt x="1845917" y="48308"/>
                </a:lnTo>
                <a:lnTo>
                  <a:pt x="1851966" y="75882"/>
                </a:lnTo>
                <a:lnTo>
                  <a:pt x="1859065" y="75882"/>
                </a:lnTo>
                <a:lnTo>
                  <a:pt x="1853061" y="48308"/>
                </a:lnTo>
                <a:close/>
              </a:path>
              <a:path w="1882139" h="651510">
                <a:moveTo>
                  <a:pt x="1852149" y="44117"/>
                </a:moveTo>
                <a:lnTo>
                  <a:pt x="1803226" y="59311"/>
                </a:lnTo>
                <a:lnTo>
                  <a:pt x="1829276" y="68167"/>
                </a:lnTo>
                <a:lnTo>
                  <a:pt x="1845917" y="48308"/>
                </a:lnTo>
                <a:lnTo>
                  <a:pt x="1853061" y="48308"/>
                </a:lnTo>
                <a:lnTo>
                  <a:pt x="1852149" y="44117"/>
                </a:lnTo>
                <a:close/>
              </a:path>
              <a:path w="1882139" h="651510">
                <a:moveTo>
                  <a:pt x="1729536" y="0"/>
                </a:moveTo>
                <a:lnTo>
                  <a:pt x="1722022" y="5073"/>
                </a:lnTo>
                <a:lnTo>
                  <a:pt x="1720006" y="13897"/>
                </a:lnTo>
                <a:lnTo>
                  <a:pt x="1717806" y="22720"/>
                </a:lnTo>
                <a:lnTo>
                  <a:pt x="1722205" y="31764"/>
                </a:lnTo>
                <a:lnTo>
                  <a:pt x="1803226" y="59311"/>
                </a:lnTo>
                <a:lnTo>
                  <a:pt x="1852149" y="44117"/>
                </a:lnTo>
                <a:lnTo>
                  <a:pt x="1859342" y="44117"/>
                </a:lnTo>
                <a:lnTo>
                  <a:pt x="17295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29305" y="4214587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>
                <a:moveTo>
                  <a:pt x="0" y="0"/>
                </a:moveTo>
                <a:lnTo>
                  <a:pt x="1066676" y="0"/>
                </a:lnTo>
              </a:path>
            </a:pathLst>
          </a:custGeom>
          <a:ln w="330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75751" y="4115984"/>
            <a:ext cx="2052320" cy="1534160"/>
          </a:xfrm>
          <a:custGeom>
            <a:avLst/>
            <a:gdLst/>
            <a:ahLst/>
            <a:cxnLst/>
            <a:rect l="l" t="t" r="r" b="b"/>
            <a:pathLst>
              <a:path w="2052320" h="1534160">
                <a:moveTo>
                  <a:pt x="1904438" y="1506928"/>
                </a:moveTo>
                <a:lnTo>
                  <a:pt x="1900223" y="1511737"/>
                </a:lnTo>
                <a:lnTo>
                  <a:pt x="1900039" y="1517825"/>
                </a:lnTo>
                <a:lnTo>
                  <a:pt x="1900039" y="1523913"/>
                </a:lnTo>
                <a:lnTo>
                  <a:pt x="1904071" y="1528987"/>
                </a:lnTo>
                <a:lnTo>
                  <a:pt x="2051977" y="1533597"/>
                </a:lnTo>
                <a:lnTo>
                  <a:pt x="2051052" y="1531501"/>
                </a:lnTo>
                <a:lnTo>
                  <a:pt x="2031816" y="1531501"/>
                </a:lnTo>
                <a:lnTo>
                  <a:pt x="2002935" y="1509998"/>
                </a:lnTo>
                <a:lnTo>
                  <a:pt x="1904438" y="1506928"/>
                </a:lnTo>
                <a:close/>
              </a:path>
              <a:path w="2052320" h="1534160">
                <a:moveTo>
                  <a:pt x="2002935" y="1509998"/>
                </a:moveTo>
                <a:lnTo>
                  <a:pt x="2031816" y="1531501"/>
                </a:lnTo>
                <a:lnTo>
                  <a:pt x="2033966" y="1527266"/>
                </a:lnTo>
                <a:lnTo>
                  <a:pt x="2028517" y="1527266"/>
                </a:lnTo>
                <a:lnTo>
                  <a:pt x="2021141" y="1510566"/>
                </a:lnTo>
                <a:lnTo>
                  <a:pt x="2002935" y="1509998"/>
                </a:lnTo>
                <a:close/>
              </a:path>
              <a:path w="2052320" h="1534160">
                <a:moveTo>
                  <a:pt x="1977016" y="1374200"/>
                </a:moveTo>
                <a:lnTo>
                  <a:pt x="1972434" y="1377067"/>
                </a:lnTo>
                <a:lnTo>
                  <a:pt x="1968035" y="1379913"/>
                </a:lnTo>
                <a:lnTo>
                  <a:pt x="1966386" y="1386597"/>
                </a:lnTo>
                <a:lnTo>
                  <a:pt x="2012665" y="1491375"/>
                </a:lnTo>
                <a:lnTo>
                  <a:pt x="2041346" y="1512729"/>
                </a:lnTo>
                <a:lnTo>
                  <a:pt x="2031816" y="1531501"/>
                </a:lnTo>
                <a:lnTo>
                  <a:pt x="2051052" y="1531501"/>
                </a:lnTo>
                <a:lnTo>
                  <a:pt x="1984897" y="1381611"/>
                </a:lnTo>
                <a:lnTo>
                  <a:pt x="1982514" y="1376251"/>
                </a:lnTo>
                <a:lnTo>
                  <a:pt x="1977016" y="1374200"/>
                </a:lnTo>
                <a:close/>
              </a:path>
              <a:path w="2052320" h="1534160">
                <a:moveTo>
                  <a:pt x="2021141" y="1510566"/>
                </a:moveTo>
                <a:lnTo>
                  <a:pt x="2028517" y="1527266"/>
                </a:lnTo>
                <a:lnTo>
                  <a:pt x="2036764" y="1511053"/>
                </a:lnTo>
                <a:lnTo>
                  <a:pt x="2021141" y="1510566"/>
                </a:lnTo>
                <a:close/>
              </a:path>
              <a:path w="2052320" h="1534160">
                <a:moveTo>
                  <a:pt x="2012665" y="1491375"/>
                </a:moveTo>
                <a:lnTo>
                  <a:pt x="2021141" y="1510566"/>
                </a:lnTo>
                <a:lnTo>
                  <a:pt x="2036764" y="1511053"/>
                </a:lnTo>
                <a:lnTo>
                  <a:pt x="2028517" y="1527266"/>
                </a:lnTo>
                <a:lnTo>
                  <a:pt x="2033966" y="1527266"/>
                </a:lnTo>
                <a:lnTo>
                  <a:pt x="2041346" y="1512729"/>
                </a:lnTo>
                <a:lnTo>
                  <a:pt x="2012665" y="1491375"/>
                </a:lnTo>
                <a:close/>
              </a:path>
              <a:path w="2052320" h="1534160">
                <a:moveTo>
                  <a:pt x="9530" y="0"/>
                </a:moveTo>
                <a:lnTo>
                  <a:pt x="0" y="18750"/>
                </a:lnTo>
                <a:lnTo>
                  <a:pt x="2002935" y="1509998"/>
                </a:lnTo>
                <a:lnTo>
                  <a:pt x="2021141" y="1510566"/>
                </a:lnTo>
                <a:lnTo>
                  <a:pt x="2012665" y="1491375"/>
                </a:lnTo>
                <a:lnTo>
                  <a:pt x="9530" y="0"/>
                </a:lnTo>
                <a:close/>
              </a:path>
            </a:pathLst>
          </a:custGeom>
          <a:solidFill>
            <a:srgbClr val="BD2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35935" y="4179954"/>
            <a:ext cx="3307079" cy="1502410"/>
          </a:xfrm>
          <a:custGeom>
            <a:avLst/>
            <a:gdLst/>
            <a:ahLst/>
            <a:cxnLst/>
            <a:rect l="l" t="t" r="r" b="b"/>
            <a:pathLst>
              <a:path w="3307079" h="1502410">
                <a:moveTo>
                  <a:pt x="3254641" y="1459454"/>
                </a:moveTo>
                <a:lnTo>
                  <a:pt x="3157691" y="1480236"/>
                </a:lnTo>
                <a:lnTo>
                  <a:pt x="3154392" y="1485950"/>
                </a:lnTo>
                <a:lnTo>
                  <a:pt x="3156225" y="1497950"/>
                </a:lnTo>
                <a:lnTo>
                  <a:pt x="3160990" y="1501942"/>
                </a:lnTo>
                <a:lnTo>
                  <a:pt x="3293515" y="1473553"/>
                </a:lnTo>
                <a:lnTo>
                  <a:pt x="3286535" y="1473553"/>
                </a:lnTo>
                <a:lnTo>
                  <a:pt x="3254641" y="1459454"/>
                </a:lnTo>
                <a:close/>
              </a:path>
              <a:path w="3307079" h="1502410">
                <a:moveTo>
                  <a:pt x="3272648" y="1455598"/>
                </a:moveTo>
                <a:lnTo>
                  <a:pt x="3254641" y="1459454"/>
                </a:lnTo>
                <a:lnTo>
                  <a:pt x="3286535" y="1473553"/>
                </a:lnTo>
                <a:lnTo>
                  <a:pt x="3287573" y="1470200"/>
                </a:lnTo>
                <a:lnTo>
                  <a:pt x="3282686" y="1470200"/>
                </a:lnTo>
                <a:lnTo>
                  <a:pt x="3272648" y="1455598"/>
                </a:lnTo>
                <a:close/>
              </a:path>
              <a:path w="3307079" h="1502410">
                <a:moveTo>
                  <a:pt x="3206626" y="1332685"/>
                </a:moveTo>
                <a:lnTo>
                  <a:pt x="3202777" y="1336567"/>
                </a:lnTo>
                <a:lnTo>
                  <a:pt x="3198745" y="1340450"/>
                </a:lnTo>
                <a:lnTo>
                  <a:pt x="3198195" y="1347398"/>
                </a:lnTo>
                <a:lnTo>
                  <a:pt x="3201494" y="1352097"/>
                </a:lnTo>
                <a:lnTo>
                  <a:pt x="3261061" y="1438744"/>
                </a:lnTo>
                <a:lnTo>
                  <a:pt x="3292950" y="1452839"/>
                </a:lnTo>
                <a:lnTo>
                  <a:pt x="3286535" y="1473553"/>
                </a:lnTo>
                <a:lnTo>
                  <a:pt x="3293515" y="1473553"/>
                </a:lnTo>
                <a:lnTo>
                  <a:pt x="3306696" y="1470729"/>
                </a:lnTo>
                <a:lnTo>
                  <a:pt x="3215607" y="1338045"/>
                </a:lnTo>
                <a:lnTo>
                  <a:pt x="3212308" y="1333347"/>
                </a:lnTo>
                <a:lnTo>
                  <a:pt x="3206626" y="1332685"/>
                </a:lnTo>
                <a:close/>
              </a:path>
              <a:path w="3307079" h="1502410">
                <a:moveTo>
                  <a:pt x="3288001" y="1452310"/>
                </a:moveTo>
                <a:lnTo>
                  <a:pt x="3272648" y="1455598"/>
                </a:lnTo>
                <a:lnTo>
                  <a:pt x="3282686" y="1470200"/>
                </a:lnTo>
                <a:lnTo>
                  <a:pt x="3288001" y="1452310"/>
                </a:lnTo>
                <a:close/>
              </a:path>
              <a:path w="3307079" h="1502410">
                <a:moveTo>
                  <a:pt x="3291752" y="1452310"/>
                </a:moveTo>
                <a:lnTo>
                  <a:pt x="3288001" y="1452310"/>
                </a:lnTo>
                <a:lnTo>
                  <a:pt x="3282686" y="1470200"/>
                </a:lnTo>
                <a:lnTo>
                  <a:pt x="3287573" y="1470200"/>
                </a:lnTo>
                <a:lnTo>
                  <a:pt x="3292950" y="1452839"/>
                </a:lnTo>
                <a:lnTo>
                  <a:pt x="3291752" y="1452310"/>
                </a:lnTo>
                <a:close/>
              </a:path>
              <a:path w="3307079" h="1502410">
                <a:moveTo>
                  <a:pt x="6231" y="0"/>
                </a:moveTo>
                <a:lnTo>
                  <a:pt x="0" y="20735"/>
                </a:lnTo>
                <a:lnTo>
                  <a:pt x="3254641" y="1459454"/>
                </a:lnTo>
                <a:lnTo>
                  <a:pt x="3272648" y="1455598"/>
                </a:lnTo>
                <a:lnTo>
                  <a:pt x="3261061" y="1438744"/>
                </a:lnTo>
                <a:lnTo>
                  <a:pt x="6231" y="0"/>
                </a:lnTo>
                <a:close/>
              </a:path>
              <a:path w="3307079" h="1502410">
                <a:moveTo>
                  <a:pt x="3261061" y="1438744"/>
                </a:moveTo>
                <a:lnTo>
                  <a:pt x="3272648" y="1455598"/>
                </a:lnTo>
                <a:lnTo>
                  <a:pt x="3288001" y="1452310"/>
                </a:lnTo>
                <a:lnTo>
                  <a:pt x="3291752" y="1452310"/>
                </a:lnTo>
                <a:lnTo>
                  <a:pt x="3261061" y="14387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93049" y="4180395"/>
            <a:ext cx="2643505" cy="1487805"/>
          </a:xfrm>
          <a:custGeom>
            <a:avLst/>
            <a:gdLst/>
            <a:ahLst/>
            <a:cxnLst/>
            <a:rect l="l" t="t" r="r" b="b"/>
            <a:pathLst>
              <a:path w="2643504" h="1487804">
                <a:moveTo>
                  <a:pt x="2591872" y="1454134"/>
                </a:moveTo>
                <a:lnTo>
                  <a:pt x="2493859" y="1465611"/>
                </a:lnTo>
                <a:lnTo>
                  <a:pt x="2490193" y="1471016"/>
                </a:lnTo>
                <a:lnTo>
                  <a:pt x="2491293" y="1483148"/>
                </a:lnTo>
                <a:lnTo>
                  <a:pt x="2495692" y="1487582"/>
                </a:lnTo>
                <a:lnTo>
                  <a:pt x="2635341" y="1471192"/>
                </a:lnTo>
                <a:lnTo>
                  <a:pt x="2622703" y="1471192"/>
                </a:lnTo>
                <a:lnTo>
                  <a:pt x="2591872" y="1454134"/>
                </a:lnTo>
                <a:close/>
              </a:path>
              <a:path w="2643504" h="1487804">
                <a:moveTo>
                  <a:pt x="2610013" y="1452004"/>
                </a:moveTo>
                <a:lnTo>
                  <a:pt x="2591872" y="1454134"/>
                </a:lnTo>
                <a:lnTo>
                  <a:pt x="2622703" y="1471192"/>
                </a:lnTo>
                <a:lnTo>
                  <a:pt x="2624127" y="1467486"/>
                </a:lnTo>
                <a:lnTo>
                  <a:pt x="2619038" y="1467486"/>
                </a:lnTo>
                <a:lnTo>
                  <a:pt x="2610013" y="1452004"/>
                </a:lnTo>
                <a:close/>
              </a:path>
              <a:path w="2643504" h="1487804">
                <a:moveTo>
                  <a:pt x="2552325" y="1323177"/>
                </a:moveTo>
                <a:lnTo>
                  <a:pt x="2548109" y="1326685"/>
                </a:lnTo>
                <a:lnTo>
                  <a:pt x="2544077" y="1330170"/>
                </a:lnTo>
                <a:lnTo>
                  <a:pt x="2542977" y="1337052"/>
                </a:lnTo>
                <a:lnTo>
                  <a:pt x="2545910" y="1342038"/>
                </a:lnTo>
                <a:lnTo>
                  <a:pt x="2599582" y="1434110"/>
                </a:lnTo>
                <a:lnTo>
                  <a:pt x="2630401" y="1451163"/>
                </a:lnTo>
                <a:lnTo>
                  <a:pt x="2622703" y="1471192"/>
                </a:lnTo>
                <a:lnTo>
                  <a:pt x="2635341" y="1471192"/>
                </a:lnTo>
                <a:lnTo>
                  <a:pt x="2643047" y="1470288"/>
                </a:lnTo>
                <a:lnTo>
                  <a:pt x="2560939" y="1329376"/>
                </a:lnTo>
                <a:lnTo>
                  <a:pt x="2558006" y="1324391"/>
                </a:lnTo>
                <a:lnTo>
                  <a:pt x="2552325" y="1323177"/>
                </a:lnTo>
                <a:close/>
              </a:path>
              <a:path w="2643504" h="1487804">
                <a:moveTo>
                  <a:pt x="2625636" y="1450170"/>
                </a:moveTo>
                <a:lnTo>
                  <a:pt x="2610013" y="1452004"/>
                </a:lnTo>
                <a:lnTo>
                  <a:pt x="2619038" y="1467486"/>
                </a:lnTo>
                <a:lnTo>
                  <a:pt x="2625636" y="1450170"/>
                </a:lnTo>
                <a:close/>
              </a:path>
              <a:path w="2643504" h="1487804">
                <a:moveTo>
                  <a:pt x="2628607" y="1450170"/>
                </a:moveTo>
                <a:lnTo>
                  <a:pt x="2625636" y="1450170"/>
                </a:lnTo>
                <a:lnTo>
                  <a:pt x="2619038" y="1467486"/>
                </a:lnTo>
                <a:lnTo>
                  <a:pt x="2624127" y="1467486"/>
                </a:lnTo>
                <a:lnTo>
                  <a:pt x="2630401" y="1451163"/>
                </a:lnTo>
                <a:lnTo>
                  <a:pt x="2628607" y="1450170"/>
                </a:lnTo>
                <a:close/>
              </a:path>
              <a:path w="2643504" h="1487804">
                <a:moveTo>
                  <a:pt x="7697" y="0"/>
                </a:moveTo>
                <a:lnTo>
                  <a:pt x="0" y="20073"/>
                </a:lnTo>
                <a:lnTo>
                  <a:pt x="2591872" y="1454134"/>
                </a:lnTo>
                <a:lnTo>
                  <a:pt x="2610013" y="1452004"/>
                </a:lnTo>
                <a:lnTo>
                  <a:pt x="2599582" y="1434110"/>
                </a:lnTo>
                <a:lnTo>
                  <a:pt x="7697" y="0"/>
                </a:lnTo>
                <a:close/>
              </a:path>
              <a:path w="2643504" h="1487804">
                <a:moveTo>
                  <a:pt x="2599582" y="1434110"/>
                </a:moveTo>
                <a:lnTo>
                  <a:pt x="2610013" y="1452004"/>
                </a:lnTo>
                <a:lnTo>
                  <a:pt x="2625636" y="1450170"/>
                </a:lnTo>
                <a:lnTo>
                  <a:pt x="2628607" y="1450170"/>
                </a:lnTo>
                <a:lnTo>
                  <a:pt x="2599582" y="143411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20141" y="4038116"/>
            <a:ext cx="368935" cy="152400"/>
          </a:xfrm>
          <a:custGeom>
            <a:avLst/>
            <a:gdLst/>
            <a:ahLst/>
            <a:cxnLst/>
            <a:rect l="l" t="t" r="r" b="b"/>
            <a:pathLst>
              <a:path w="368935" h="152400">
                <a:moveTo>
                  <a:pt x="0" y="152206"/>
                </a:moveTo>
                <a:lnTo>
                  <a:pt x="368388" y="0"/>
                </a:lnTo>
              </a:path>
            </a:pathLst>
          </a:custGeom>
          <a:ln w="161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71004" y="3818630"/>
            <a:ext cx="295275" cy="152400"/>
          </a:xfrm>
          <a:custGeom>
            <a:avLst/>
            <a:gdLst/>
            <a:ahLst/>
            <a:cxnLst/>
            <a:rect l="l" t="t" r="r" b="b"/>
            <a:pathLst>
              <a:path w="295275" h="152400">
                <a:moveTo>
                  <a:pt x="0" y="152206"/>
                </a:moveTo>
                <a:lnTo>
                  <a:pt x="295077" y="0"/>
                </a:lnTo>
              </a:path>
            </a:pathLst>
          </a:custGeom>
          <a:ln w="15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61386" y="3601351"/>
            <a:ext cx="295275" cy="152400"/>
          </a:xfrm>
          <a:custGeom>
            <a:avLst/>
            <a:gdLst/>
            <a:ahLst/>
            <a:cxnLst/>
            <a:rect l="l" t="t" r="r" b="b"/>
            <a:pathLst>
              <a:path w="295275" h="152400">
                <a:moveTo>
                  <a:pt x="0" y="152206"/>
                </a:moveTo>
                <a:lnTo>
                  <a:pt x="295077" y="0"/>
                </a:lnTo>
              </a:path>
            </a:pathLst>
          </a:custGeom>
          <a:ln w="15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97586" y="3369733"/>
            <a:ext cx="295275" cy="152400"/>
          </a:xfrm>
          <a:custGeom>
            <a:avLst/>
            <a:gdLst/>
            <a:ahLst/>
            <a:cxnLst/>
            <a:rect l="l" t="t" r="r" b="b"/>
            <a:pathLst>
              <a:path w="295275" h="152400">
                <a:moveTo>
                  <a:pt x="0" y="152206"/>
                </a:moveTo>
                <a:lnTo>
                  <a:pt x="295077" y="0"/>
                </a:lnTo>
              </a:path>
            </a:pathLst>
          </a:custGeom>
          <a:ln w="15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123707" y="3152453"/>
            <a:ext cx="295275" cy="152400"/>
          </a:xfrm>
          <a:custGeom>
            <a:avLst/>
            <a:gdLst/>
            <a:ahLst/>
            <a:cxnLst/>
            <a:rect l="l" t="t" r="r" b="b"/>
            <a:pathLst>
              <a:path w="295275" h="152400">
                <a:moveTo>
                  <a:pt x="0" y="152206"/>
                </a:moveTo>
                <a:lnTo>
                  <a:pt x="295077" y="0"/>
                </a:lnTo>
              </a:path>
            </a:pathLst>
          </a:custGeom>
          <a:ln w="15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64362" y="3974145"/>
            <a:ext cx="433070" cy="228600"/>
          </a:xfrm>
          <a:custGeom>
            <a:avLst/>
            <a:gdLst/>
            <a:ahLst/>
            <a:cxnLst/>
            <a:rect l="l" t="t" r="r" b="b"/>
            <a:pathLst>
              <a:path w="433070" h="228600">
                <a:moveTo>
                  <a:pt x="432535" y="228309"/>
                </a:moveTo>
                <a:lnTo>
                  <a:pt x="0" y="0"/>
                </a:lnTo>
              </a:path>
            </a:pathLst>
          </a:custGeom>
          <a:ln w="159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083386" y="3516424"/>
            <a:ext cx="300990" cy="939800"/>
          </a:xfrm>
          <a:custGeom>
            <a:avLst/>
            <a:gdLst/>
            <a:ahLst/>
            <a:cxnLst/>
            <a:rect l="l" t="t" r="r" b="b"/>
            <a:pathLst>
              <a:path w="300989" h="939800">
                <a:moveTo>
                  <a:pt x="200689" y="939773"/>
                </a:moveTo>
                <a:lnTo>
                  <a:pt x="230328" y="913454"/>
                </a:lnTo>
                <a:lnTo>
                  <a:pt x="257593" y="842020"/>
                </a:lnTo>
                <a:lnTo>
                  <a:pt x="269578" y="792910"/>
                </a:lnTo>
                <a:lnTo>
                  <a:pt x="280062" y="736753"/>
                </a:lnTo>
                <a:lnTo>
                  <a:pt x="288743" y="674958"/>
                </a:lnTo>
                <a:lnTo>
                  <a:pt x="295319" y="608937"/>
                </a:lnTo>
                <a:lnTo>
                  <a:pt x="299485" y="540098"/>
                </a:lnTo>
                <a:lnTo>
                  <a:pt x="300941" y="469853"/>
                </a:lnTo>
                <a:lnTo>
                  <a:pt x="298339" y="415746"/>
                </a:lnTo>
                <a:lnTo>
                  <a:pt x="290805" y="362281"/>
                </a:lnTo>
                <a:lnTo>
                  <a:pt x="278751" y="310099"/>
                </a:lnTo>
                <a:lnTo>
                  <a:pt x="262587" y="259841"/>
                </a:lnTo>
                <a:lnTo>
                  <a:pt x="242726" y="212150"/>
                </a:lnTo>
                <a:lnTo>
                  <a:pt x="219576" y="167667"/>
                </a:lnTo>
                <a:lnTo>
                  <a:pt x="193550" y="127033"/>
                </a:lnTo>
                <a:lnTo>
                  <a:pt x="165059" y="90891"/>
                </a:lnTo>
                <a:lnTo>
                  <a:pt x="134512" y="59881"/>
                </a:lnTo>
                <a:lnTo>
                  <a:pt x="102323" y="34645"/>
                </a:lnTo>
                <a:lnTo>
                  <a:pt x="68900" y="15825"/>
                </a:lnTo>
                <a:lnTo>
                  <a:pt x="34655" y="4063"/>
                </a:lnTo>
                <a:lnTo>
                  <a:pt x="0" y="0"/>
                </a:lnTo>
              </a:path>
            </a:pathLst>
          </a:custGeom>
          <a:ln w="1400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39051" y="3668630"/>
            <a:ext cx="253365" cy="786765"/>
          </a:xfrm>
          <a:custGeom>
            <a:avLst/>
            <a:gdLst/>
            <a:ahLst/>
            <a:cxnLst/>
            <a:rect l="l" t="t" r="r" b="b"/>
            <a:pathLst>
              <a:path w="253364" h="786764">
                <a:moveTo>
                  <a:pt x="252923" y="786464"/>
                </a:moveTo>
                <a:lnTo>
                  <a:pt x="247420" y="713896"/>
                </a:lnTo>
                <a:lnTo>
                  <a:pt x="245867" y="663599"/>
                </a:lnTo>
                <a:lnTo>
                  <a:pt x="244554" y="604087"/>
                </a:lnTo>
                <a:lnTo>
                  <a:pt x="243541" y="537666"/>
                </a:lnTo>
                <a:lnTo>
                  <a:pt x="242890" y="466638"/>
                </a:lnTo>
                <a:lnTo>
                  <a:pt x="242659" y="393309"/>
                </a:lnTo>
                <a:lnTo>
                  <a:pt x="239742" y="339848"/>
                </a:lnTo>
                <a:lnTo>
                  <a:pt x="231356" y="287265"/>
                </a:lnTo>
                <a:lnTo>
                  <a:pt x="218047" y="236446"/>
                </a:lnTo>
                <a:lnTo>
                  <a:pt x="200362" y="188281"/>
                </a:lnTo>
                <a:lnTo>
                  <a:pt x="178849" y="143657"/>
                </a:lnTo>
                <a:lnTo>
                  <a:pt x="154055" y="103461"/>
                </a:lnTo>
                <a:lnTo>
                  <a:pt x="126525" y="68583"/>
                </a:lnTo>
                <a:lnTo>
                  <a:pt x="96808" y="39910"/>
                </a:lnTo>
                <a:lnTo>
                  <a:pt x="32998" y="4730"/>
                </a:lnTo>
                <a:lnTo>
                  <a:pt x="0" y="0"/>
                </a:lnTo>
              </a:path>
            </a:pathLst>
          </a:custGeom>
          <a:ln w="14008">
            <a:solidFill>
              <a:srgbClr val="BD1BE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92891" y="3668630"/>
            <a:ext cx="485775" cy="546100"/>
          </a:xfrm>
          <a:custGeom>
            <a:avLst/>
            <a:gdLst/>
            <a:ahLst/>
            <a:cxnLst/>
            <a:rect l="l" t="t" r="r" b="b"/>
            <a:pathLst>
              <a:path w="485775" h="546100">
                <a:moveTo>
                  <a:pt x="0" y="545956"/>
                </a:moveTo>
                <a:lnTo>
                  <a:pt x="485685" y="545956"/>
                </a:lnTo>
                <a:lnTo>
                  <a:pt x="485685" y="0"/>
                </a:lnTo>
                <a:lnTo>
                  <a:pt x="0" y="0"/>
                </a:lnTo>
                <a:lnTo>
                  <a:pt x="0" y="5459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98023" y="3754439"/>
            <a:ext cx="475055" cy="37588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925164" y="3730489"/>
            <a:ext cx="215900" cy="318135"/>
          </a:xfrm>
          <a:prstGeom prst="rect">
            <a:avLst/>
          </a:prstGeom>
        </p:spPr>
        <p:txBody>
          <a:bodyPr vert="horz" wrap="square" lIns="0" tIns="2559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14"/>
              </a:spcBef>
            </a:pPr>
            <a:r>
              <a:rPr sz="1900" spc="409" dirty="0">
                <a:latin typeface="Cambria Math"/>
                <a:cs typeface="Cambria Math"/>
              </a:rPr>
              <a:t> </a:t>
            </a:r>
            <a:r>
              <a:rPr sz="2100" spc="532" baseline="-15873" dirty="0">
                <a:latin typeface="Cambria Math"/>
                <a:cs typeface="Cambria Math"/>
              </a:rPr>
              <a:t> </a:t>
            </a:r>
            <a:endParaRPr sz="2100" baseline="-15873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626804" y="3516424"/>
            <a:ext cx="495934" cy="698500"/>
          </a:xfrm>
          <a:custGeom>
            <a:avLst/>
            <a:gdLst/>
            <a:ahLst/>
            <a:cxnLst/>
            <a:rect l="l" t="t" r="r" b="b"/>
            <a:pathLst>
              <a:path w="495935" h="698500">
                <a:moveTo>
                  <a:pt x="0" y="698162"/>
                </a:moveTo>
                <a:lnTo>
                  <a:pt x="495766" y="698162"/>
                </a:lnTo>
                <a:lnTo>
                  <a:pt x="495766" y="0"/>
                </a:lnTo>
                <a:lnTo>
                  <a:pt x="0" y="0"/>
                </a:lnTo>
                <a:lnTo>
                  <a:pt x="0" y="6981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31570" y="3600910"/>
            <a:ext cx="486052" cy="529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756511" y="3575989"/>
            <a:ext cx="223520" cy="318770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1900" spc="375" dirty="0">
                <a:latin typeface="Cambria Math"/>
                <a:cs typeface="Cambria Math"/>
              </a:rPr>
              <a:t> </a:t>
            </a:r>
            <a:r>
              <a:rPr sz="2100" spc="675" baseline="-15873" dirty="0">
                <a:latin typeface="Cambria Math"/>
                <a:cs typeface="Cambria Math"/>
              </a:rPr>
              <a:t> </a:t>
            </a:r>
            <a:endParaRPr sz="2100" baseline="-15873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1667255" y="2041398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5">
                <a:moveTo>
                  <a:pt x="0" y="0"/>
                </a:moveTo>
                <a:lnTo>
                  <a:pt x="954024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499438"/>
            <a:ext cx="35680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118" dirty="0">
                <a:latin typeface="Cambria Math"/>
                <a:cs typeface="Cambria Math"/>
              </a:rPr>
              <a:t>V = </a:t>
            </a:r>
            <a:r>
              <a:rPr sz="2350" spc="145" dirty="0">
                <a:latin typeface="Cambria Math"/>
                <a:cs typeface="Cambria Math"/>
              </a:rPr>
              <a:t>𝛿</a:t>
            </a:r>
            <a:r>
              <a:rPr sz="2850" spc="217" baseline="-14619" dirty="0">
                <a:latin typeface="Cambria Math"/>
                <a:cs typeface="Cambria Math"/>
              </a:rPr>
              <a:t>V</a:t>
            </a:r>
            <a:r>
              <a:rPr sz="2350" spc="145" dirty="0">
                <a:latin typeface="Cambria Math"/>
                <a:cs typeface="Cambria Math"/>
              </a:rPr>
              <a:t>−𝛿</a:t>
            </a:r>
            <a:r>
              <a:rPr sz="2850" spc="217" baseline="-14619" dirty="0">
                <a:latin typeface="Cambria Math"/>
                <a:cs typeface="Cambria Math"/>
              </a:rPr>
              <a:t>𝑅 </a:t>
            </a:r>
            <a:r>
              <a:rPr sz="4800" baseline="-32118" dirty="0">
                <a:latin typeface="Cambria Math"/>
                <a:cs typeface="Cambria Math"/>
              </a:rPr>
              <a:t>=</a:t>
            </a:r>
            <a:r>
              <a:rPr sz="4800" spc="517" baseline="-32118" dirty="0">
                <a:latin typeface="Cambria Math"/>
                <a:cs typeface="Cambria Math"/>
              </a:rPr>
              <a:t> </a:t>
            </a:r>
            <a:r>
              <a:rPr sz="2350" spc="150" dirty="0">
                <a:latin typeface="Cambria Math"/>
                <a:cs typeface="Cambria Math"/>
              </a:rPr>
              <a:t>𝛿</a:t>
            </a:r>
            <a:r>
              <a:rPr sz="2850" spc="225" baseline="-14619" dirty="0">
                <a:latin typeface="Cambria Math"/>
                <a:cs typeface="Cambria Math"/>
              </a:rPr>
              <a:t>V</a:t>
            </a:r>
            <a:r>
              <a:rPr sz="2350" spc="150" dirty="0">
                <a:latin typeface="Cambria Math"/>
                <a:cs typeface="Cambria Math"/>
              </a:rPr>
              <a:t>−𝛿</a:t>
            </a:r>
            <a:r>
              <a:rPr sz="2850" spc="225" baseline="-14619" dirty="0">
                <a:latin typeface="Cambria Math"/>
                <a:cs typeface="Cambria Math"/>
              </a:rPr>
              <a:t>𝑅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48583" y="2041398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4">
                <a:moveTo>
                  <a:pt x="0" y="0"/>
                </a:moveTo>
                <a:lnTo>
                  <a:pt x="954023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43505" y="2599308"/>
            <a:ext cx="1426210" cy="377190"/>
          </a:xfrm>
          <a:custGeom>
            <a:avLst/>
            <a:gdLst/>
            <a:ahLst/>
            <a:cxnLst/>
            <a:rect l="l" t="t" r="r" b="b"/>
            <a:pathLst>
              <a:path w="1426210" h="377189">
                <a:moveTo>
                  <a:pt x="1306068" y="0"/>
                </a:moveTo>
                <a:lnTo>
                  <a:pt x="1300607" y="15366"/>
                </a:lnTo>
                <a:lnTo>
                  <a:pt x="1322490" y="24818"/>
                </a:lnTo>
                <a:lnTo>
                  <a:pt x="1341278" y="37925"/>
                </a:lnTo>
                <a:lnTo>
                  <a:pt x="1369568" y="75056"/>
                </a:lnTo>
                <a:lnTo>
                  <a:pt x="1386316" y="125142"/>
                </a:lnTo>
                <a:lnTo>
                  <a:pt x="1391920" y="186562"/>
                </a:lnTo>
                <a:lnTo>
                  <a:pt x="1390517" y="219805"/>
                </a:lnTo>
                <a:lnTo>
                  <a:pt x="1379329" y="277145"/>
                </a:lnTo>
                <a:lnTo>
                  <a:pt x="1356873" y="321941"/>
                </a:lnTo>
                <a:lnTo>
                  <a:pt x="1322722" y="352143"/>
                </a:lnTo>
                <a:lnTo>
                  <a:pt x="1301242" y="361695"/>
                </a:lnTo>
                <a:lnTo>
                  <a:pt x="1306068" y="376936"/>
                </a:lnTo>
                <a:lnTo>
                  <a:pt x="1357407" y="352853"/>
                </a:lnTo>
                <a:lnTo>
                  <a:pt x="1395221" y="311150"/>
                </a:lnTo>
                <a:lnTo>
                  <a:pt x="1418478" y="255206"/>
                </a:lnTo>
                <a:lnTo>
                  <a:pt x="1426209" y="188594"/>
                </a:lnTo>
                <a:lnTo>
                  <a:pt x="1424277" y="154070"/>
                </a:lnTo>
                <a:lnTo>
                  <a:pt x="1408743" y="92833"/>
                </a:lnTo>
                <a:lnTo>
                  <a:pt x="1377880" y="42969"/>
                </a:lnTo>
                <a:lnTo>
                  <a:pt x="1333355" y="9909"/>
                </a:lnTo>
                <a:lnTo>
                  <a:pt x="1306068" y="0"/>
                </a:lnTo>
                <a:close/>
              </a:path>
              <a:path w="1426210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2" y="376936"/>
                </a:lnTo>
                <a:lnTo>
                  <a:pt x="124968" y="361695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2" y="301243"/>
                </a:lnTo>
                <a:lnTo>
                  <a:pt x="39893" y="249999"/>
                </a:lnTo>
                <a:lnTo>
                  <a:pt x="34289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5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46554" y="3184525"/>
            <a:ext cx="1431290" cy="377190"/>
          </a:xfrm>
          <a:custGeom>
            <a:avLst/>
            <a:gdLst/>
            <a:ahLst/>
            <a:cxnLst/>
            <a:rect l="l" t="t" r="r" b="b"/>
            <a:pathLst>
              <a:path w="1431289" h="377189">
                <a:moveTo>
                  <a:pt x="1310640" y="0"/>
                </a:moveTo>
                <a:lnTo>
                  <a:pt x="1305179" y="15366"/>
                </a:lnTo>
                <a:lnTo>
                  <a:pt x="1327062" y="24818"/>
                </a:lnTo>
                <a:lnTo>
                  <a:pt x="1345850" y="37925"/>
                </a:lnTo>
                <a:lnTo>
                  <a:pt x="1374140" y="75057"/>
                </a:lnTo>
                <a:lnTo>
                  <a:pt x="1390888" y="125142"/>
                </a:lnTo>
                <a:lnTo>
                  <a:pt x="1396492" y="186562"/>
                </a:lnTo>
                <a:lnTo>
                  <a:pt x="1395089" y="219805"/>
                </a:lnTo>
                <a:lnTo>
                  <a:pt x="1383901" y="277145"/>
                </a:lnTo>
                <a:lnTo>
                  <a:pt x="1361445" y="321941"/>
                </a:lnTo>
                <a:lnTo>
                  <a:pt x="1327294" y="352143"/>
                </a:lnTo>
                <a:lnTo>
                  <a:pt x="1305813" y="361696"/>
                </a:lnTo>
                <a:lnTo>
                  <a:pt x="1310640" y="376936"/>
                </a:lnTo>
                <a:lnTo>
                  <a:pt x="1361979" y="352853"/>
                </a:lnTo>
                <a:lnTo>
                  <a:pt x="1399794" y="311150"/>
                </a:lnTo>
                <a:lnTo>
                  <a:pt x="1423050" y="255206"/>
                </a:lnTo>
                <a:lnTo>
                  <a:pt x="1430782" y="188595"/>
                </a:lnTo>
                <a:lnTo>
                  <a:pt x="1428849" y="154070"/>
                </a:lnTo>
                <a:lnTo>
                  <a:pt x="1413315" y="92833"/>
                </a:lnTo>
                <a:lnTo>
                  <a:pt x="1382452" y="42969"/>
                </a:lnTo>
                <a:lnTo>
                  <a:pt x="1337927" y="9909"/>
                </a:lnTo>
                <a:lnTo>
                  <a:pt x="1310640" y="0"/>
                </a:lnTo>
                <a:close/>
              </a:path>
              <a:path w="1431289" h="377189">
                <a:moveTo>
                  <a:pt x="120141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5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1" y="376936"/>
                </a:lnTo>
                <a:lnTo>
                  <a:pt x="124968" y="361696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1" y="301244"/>
                </a:lnTo>
                <a:lnTo>
                  <a:pt x="39893" y="249999"/>
                </a:lnTo>
                <a:lnTo>
                  <a:pt x="34289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5" y="15366"/>
                </a:lnTo>
                <a:lnTo>
                  <a:pt x="1201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32838" y="3769740"/>
            <a:ext cx="1416050" cy="377190"/>
          </a:xfrm>
          <a:custGeom>
            <a:avLst/>
            <a:gdLst/>
            <a:ahLst/>
            <a:cxnLst/>
            <a:rect l="l" t="t" r="r" b="b"/>
            <a:pathLst>
              <a:path w="1416050" h="377189">
                <a:moveTo>
                  <a:pt x="1295400" y="0"/>
                </a:moveTo>
                <a:lnTo>
                  <a:pt x="1289939" y="15366"/>
                </a:lnTo>
                <a:lnTo>
                  <a:pt x="1311822" y="24818"/>
                </a:lnTo>
                <a:lnTo>
                  <a:pt x="1330610" y="37925"/>
                </a:lnTo>
                <a:lnTo>
                  <a:pt x="1358900" y="75056"/>
                </a:lnTo>
                <a:lnTo>
                  <a:pt x="1375648" y="125142"/>
                </a:lnTo>
                <a:lnTo>
                  <a:pt x="1381252" y="186562"/>
                </a:lnTo>
                <a:lnTo>
                  <a:pt x="1379849" y="219805"/>
                </a:lnTo>
                <a:lnTo>
                  <a:pt x="1368661" y="277145"/>
                </a:lnTo>
                <a:lnTo>
                  <a:pt x="1346205" y="321941"/>
                </a:lnTo>
                <a:lnTo>
                  <a:pt x="1312054" y="352143"/>
                </a:lnTo>
                <a:lnTo>
                  <a:pt x="1290574" y="361695"/>
                </a:lnTo>
                <a:lnTo>
                  <a:pt x="1295400" y="376935"/>
                </a:lnTo>
                <a:lnTo>
                  <a:pt x="1346739" y="352853"/>
                </a:lnTo>
                <a:lnTo>
                  <a:pt x="1384553" y="311149"/>
                </a:lnTo>
                <a:lnTo>
                  <a:pt x="1407810" y="255206"/>
                </a:lnTo>
                <a:lnTo>
                  <a:pt x="1415541" y="188594"/>
                </a:lnTo>
                <a:lnTo>
                  <a:pt x="1413609" y="154070"/>
                </a:lnTo>
                <a:lnTo>
                  <a:pt x="1398075" y="92833"/>
                </a:lnTo>
                <a:lnTo>
                  <a:pt x="1367212" y="42969"/>
                </a:lnTo>
                <a:lnTo>
                  <a:pt x="1322687" y="9909"/>
                </a:lnTo>
                <a:lnTo>
                  <a:pt x="1295400" y="0"/>
                </a:lnTo>
                <a:close/>
              </a:path>
              <a:path w="1416050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2" y="376935"/>
                </a:lnTo>
                <a:lnTo>
                  <a:pt x="124968" y="361695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2" y="301243"/>
                </a:lnTo>
                <a:lnTo>
                  <a:pt x="39893" y="249999"/>
                </a:lnTo>
                <a:lnTo>
                  <a:pt x="34289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5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5940" y="2112086"/>
            <a:ext cx="2921635" cy="205676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51255">
              <a:lnSpc>
                <a:spcPct val="100000"/>
              </a:lnSpc>
              <a:spcBef>
                <a:spcPts val="90"/>
              </a:spcBef>
            </a:pPr>
            <a:r>
              <a:rPr sz="3525" spc="337" baseline="11820" dirty="0">
                <a:latin typeface="Cambria Math"/>
                <a:cs typeface="Cambria Math"/>
              </a:rPr>
              <a:t>𝛿</a:t>
            </a:r>
            <a:r>
              <a:rPr sz="1900" spc="225" dirty="0">
                <a:latin typeface="Cambria Math"/>
                <a:cs typeface="Cambria Math"/>
              </a:rPr>
              <a:t>𝑚𝑒𝑎𝑛</a:t>
            </a:r>
            <a:endParaRPr sz="19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"/>
              <a:buChar char="•"/>
              <a:tabLst>
                <a:tab pos="355600" algn="l"/>
                <a:tab pos="356235" algn="l"/>
                <a:tab pos="893444" algn="l"/>
                <a:tab pos="1740535" algn="l"/>
              </a:tabLst>
            </a:pPr>
            <a:r>
              <a:rPr sz="3200" spc="35" dirty="0">
                <a:latin typeface="Cambria Math"/>
                <a:cs typeface="Cambria Math"/>
              </a:rPr>
              <a:t>𝛿</a:t>
            </a:r>
            <a:r>
              <a:rPr sz="3525" spc="52" baseline="-15366" dirty="0">
                <a:latin typeface="Cambria Math"/>
                <a:cs typeface="Cambria Math"/>
              </a:rPr>
              <a:t>V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𝐴	</a:t>
            </a:r>
            <a:r>
              <a:rPr sz="3200" spc="80" dirty="0">
                <a:latin typeface="Cambria Math"/>
                <a:cs typeface="Cambria Math"/>
              </a:rPr>
              <a:t>𝑛</a:t>
            </a:r>
            <a:r>
              <a:rPr sz="3525" spc="120" baseline="-15366" dirty="0">
                <a:latin typeface="Cambria Math"/>
                <a:cs typeface="Cambria Math"/>
              </a:rPr>
              <a:t>V 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45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1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897890" algn="l"/>
                <a:tab pos="1743710" algn="l"/>
              </a:tabLst>
            </a:pPr>
            <a:r>
              <a:rPr sz="3200" spc="30" dirty="0">
                <a:latin typeface="Cambria Math"/>
                <a:cs typeface="Cambria Math"/>
              </a:rPr>
              <a:t>𝛿</a:t>
            </a:r>
            <a:r>
              <a:rPr sz="3525" spc="44" baseline="-15366" dirty="0">
                <a:latin typeface="Cambria Math"/>
                <a:cs typeface="Cambria Math"/>
              </a:rPr>
              <a:t>R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𝐴	</a:t>
            </a:r>
            <a:r>
              <a:rPr sz="3200" spc="75" dirty="0">
                <a:latin typeface="Cambria Math"/>
                <a:cs typeface="Cambria Math"/>
              </a:rPr>
              <a:t>𝑛</a:t>
            </a:r>
            <a:r>
              <a:rPr sz="3525" spc="112" baseline="-15366" dirty="0">
                <a:latin typeface="Cambria Math"/>
                <a:cs typeface="Cambria Math"/>
              </a:rPr>
              <a:t>R 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434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1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  <a:tab pos="882650" algn="l"/>
                <a:tab pos="1730375" algn="l"/>
              </a:tabLst>
            </a:pPr>
            <a:r>
              <a:rPr sz="3200" spc="30" dirty="0">
                <a:latin typeface="Cambria Math"/>
                <a:cs typeface="Cambria Math"/>
              </a:rPr>
              <a:t>𝛿</a:t>
            </a:r>
            <a:r>
              <a:rPr sz="3525" spc="44" baseline="-15366" dirty="0">
                <a:latin typeface="Cambria Math"/>
                <a:cs typeface="Cambria Math"/>
              </a:rPr>
              <a:t>Y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𝐴	</a:t>
            </a:r>
            <a:r>
              <a:rPr sz="3200" spc="75" dirty="0">
                <a:latin typeface="Cambria Math"/>
                <a:cs typeface="Cambria Math"/>
              </a:rPr>
              <a:t>𝑛</a:t>
            </a:r>
            <a:r>
              <a:rPr sz="3525" spc="112" baseline="-15366" dirty="0">
                <a:latin typeface="Cambria Math"/>
                <a:cs typeface="Cambria Math"/>
              </a:rPr>
              <a:t>Y 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44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1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33698" y="1995461"/>
            <a:ext cx="3286125" cy="217360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350" spc="155" dirty="0">
                <a:latin typeface="Cambria Math"/>
                <a:cs typeface="Cambria Math"/>
              </a:rPr>
              <a:t>𝛿</a:t>
            </a:r>
            <a:r>
              <a:rPr sz="2850" spc="232" baseline="-14619" dirty="0">
                <a:latin typeface="Cambria Math"/>
                <a:cs typeface="Cambria Math"/>
              </a:rPr>
              <a:t>𝑌</a:t>
            </a:r>
            <a:endParaRPr sz="2850" baseline="-14619">
              <a:latin typeface="Cambria Math"/>
              <a:cs typeface="Cambria Math"/>
            </a:endParaRPr>
          </a:p>
          <a:p>
            <a:pPr marL="352425">
              <a:lnSpc>
                <a:spcPct val="100000"/>
              </a:lnSpc>
              <a:spcBef>
                <a:spcPts val="600"/>
              </a:spcBef>
            </a:pPr>
            <a:r>
              <a:rPr sz="3200" spc="-5" dirty="0">
                <a:latin typeface="Cambria Math"/>
                <a:cs typeface="Cambria Math"/>
              </a:rPr>
              <a:t>𝑓𝑜𝑟 𝑣𝑖𝑜𝑙𝑒𝑡</a:t>
            </a:r>
            <a:r>
              <a:rPr sz="3200" spc="110" dirty="0">
                <a:latin typeface="Cambria Math"/>
                <a:cs typeface="Cambria Math"/>
              </a:rPr>
              <a:t> </a:t>
            </a:r>
            <a:r>
              <a:rPr sz="3200" spc="210" dirty="0">
                <a:latin typeface="Cambria Math"/>
                <a:cs typeface="Cambria Math"/>
              </a:rPr>
              <a:t>𝑙𝑖𝑔𝑡𝑕</a:t>
            </a:r>
            <a:endParaRPr sz="3200">
              <a:latin typeface="Cambria Math"/>
              <a:cs typeface="Cambria Math"/>
            </a:endParaRPr>
          </a:p>
          <a:p>
            <a:pPr marL="35814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Cambria Math"/>
                <a:cs typeface="Cambria Math"/>
              </a:rPr>
              <a:t>𝑓𝑜𝑟 </a:t>
            </a:r>
            <a:r>
              <a:rPr sz="3200" dirty="0">
                <a:latin typeface="Cambria Math"/>
                <a:cs typeface="Cambria Math"/>
              </a:rPr>
              <a:t>𝑅𝑒𝑑</a:t>
            </a:r>
            <a:r>
              <a:rPr sz="3200" spc="120" dirty="0">
                <a:latin typeface="Cambria Math"/>
                <a:cs typeface="Cambria Math"/>
              </a:rPr>
              <a:t> </a:t>
            </a:r>
            <a:r>
              <a:rPr sz="3200" spc="210" dirty="0">
                <a:latin typeface="Cambria Math"/>
                <a:cs typeface="Cambria Math"/>
              </a:rPr>
              <a:t>𝑙𝑖𝑔𝑡𝑕</a:t>
            </a:r>
            <a:endParaRPr sz="3200">
              <a:latin typeface="Cambria Math"/>
              <a:cs typeface="Cambria Math"/>
            </a:endParaRPr>
          </a:p>
          <a:p>
            <a:pPr marL="3295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mbria Math"/>
                <a:cs typeface="Cambria Math"/>
              </a:rPr>
              <a:t>𝑓𝑜𝑟 </a:t>
            </a:r>
            <a:r>
              <a:rPr sz="3200" spc="-5" dirty="0">
                <a:latin typeface="Cambria Math"/>
                <a:cs typeface="Cambria Math"/>
              </a:rPr>
              <a:t>𝑌𝑒𝑙𝑙𝑜𝑤</a:t>
            </a:r>
            <a:r>
              <a:rPr sz="3200" spc="90" dirty="0">
                <a:latin typeface="Cambria Math"/>
                <a:cs typeface="Cambria Math"/>
              </a:rPr>
              <a:t> </a:t>
            </a:r>
            <a:r>
              <a:rPr sz="3200" spc="210" dirty="0">
                <a:latin typeface="Cambria Math"/>
                <a:cs typeface="Cambria Math"/>
              </a:rPr>
              <a:t>𝑙𝑖𝑔𝑡𝑕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74622" y="4801057"/>
            <a:ext cx="925830" cy="382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525" spc="352" baseline="11820" dirty="0">
                <a:latin typeface="Cambria Math"/>
                <a:cs typeface="Cambria Math"/>
              </a:rPr>
              <a:t>𝛿</a:t>
            </a:r>
            <a:r>
              <a:rPr sz="1900" spc="409" dirty="0">
                <a:latin typeface="Cambria Math"/>
                <a:cs typeface="Cambria Math"/>
              </a:rPr>
              <a:t>𝑚𝑒𝑎𝑛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67255" y="4729734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5">
                <a:moveTo>
                  <a:pt x="0" y="0"/>
                </a:moveTo>
                <a:lnTo>
                  <a:pt x="954024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35940" y="4188409"/>
            <a:ext cx="35680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118" dirty="0">
                <a:latin typeface="Cambria Math"/>
                <a:cs typeface="Cambria Math"/>
              </a:rPr>
              <a:t>V = </a:t>
            </a:r>
            <a:r>
              <a:rPr sz="2350" spc="145" dirty="0">
                <a:latin typeface="Cambria Math"/>
                <a:cs typeface="Cambria Math"/>
              </a:rPr>
              <a:t>𝛿</a:t>
            </a:r>
            <a:r>
              <a:rPr sz="2850" spc="217" baseline="-14619" dirty="0">
                <a:latin typeface="Cambria Math"/>
                <a:cs typeface="Cambria Math"/>
              </a:rPr>
              <a:t>V</a:t>
            </a:r>
            <a:r>
              <a:rPr sz="2350" spc="145" dirty="0">
                <a:latin typeface="Cambria Math"/>
                <a:cs typeface="Cambria Math"/>
              </a:rPr>
              <a:t>−𝛿</a:t>
            </a:r>
            <a:r>
              <a:rPr sz="2850" spc="217" baseline="-14619" dirty="0">
                <a:latin typeface="Cambria Math"/>
                <a:cs typeface="Cambria Math"/>
              </a:rPr>
              <a:t>𝑅 </a:t>
            </a:r>
            <a:r>
              <a:rPr sz="4800" baseline="-32118" dirty="0">
                <a:latin typeface="Cambria Math"/>
                <a:cs typeface="Cambria Math"/>
              </a:rPr>
              <a:t>=</a:t>
            </a:r>
            <a:r>
              <a:rPr sz="4800" spc="517" baseline="-32118" dirty="0">
                <a:latin typeface="Cambria Math"/>
                <a:cs typeface="Cambria Math"/>
              </a:rPr>
              <a:t> </a:t>
            </a:r>
            <a:r>
              <a:rPr sz="2350" spc="150" dirty="0">
                <a:latin typeface="Cambria Math"/>
                <a:cs typeface="Cambria Math"/>
              </a:rPr>
              <a:t>𝛿</a:t>
            </a:r>
            <a:r>
              <a:rPr sz="2850" spc="225" baseline="-14619" dirty="0">
                <a:latin typeface="Cambria Math"/>
                <a:cs typeface="Cambria Math"/>
              </a:rPr>
              <a:t>V</a:t>
            </a:r>
            <a:r>
              <a:rPr sz="2350" spc="150" dirty="0">
                <a:latin typeface="Cambria Math"/>
                <a:cs typeface="Cambria Math"/>
              </a:rPr>
              <a:t>−𝛿</a:t>
            </a:r>
            <a:r>
              <a:rPr sz="2850" spc="225" baseline="-14619" dirty="0">
                <a:latin typeface="Cambria Math"/>
                <a:cs typeface="Cambria Math"/>
              </a:rPr>
              <a:t>𝑅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33698" y="4740097"/>
            <a:ext cx="372745" cy="382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235" dirty="0">
                <a:latin typeface="Cambria Math"/>
                <a:cs typeface="Cambria Math"/>
              </a:rPr>
              <a:t>𝛿</a:t>
            </a:r>
            <a:r>
              <a:rPr sz="2850" spc="480" baseline="-14619" dirty="0">
                <a:latin typeface="Cambria Math"/>
                <a:cs typeface="Cambria Math"/>
              </a:rPr>
              <a:t>𝑌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48583" y="4729734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4">
                <a:moveTo>
                  <a:pt x="0" y="0"/>
                </a:moveTo>
                <a:lnTo>
                  <a:pt x="954023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93061" y="5328539"/>
            <a:ext cx="965835" cy="275590"/>
          </a:xfrm>
          <a:custGeom>
            <a:avLst/>
            <a:gdLst/>
            <a:ahLst/>
            <a:cxnLst/>
            <a:rect l="l" t="t" r="r" b="b"/>
            <a:pathLst>
              <a:path w="965835" h="275589">
                <a:moveTo>
                  <a:pt x="877824" y="0"/>
                </a:moveTo>
                <a:lnTo>
                  <a:pt x="873887" y="11176"/>
                </a:lnTo>
                <a:lnTo>
                  <a:pt x="889837" y="18107"/>
                </a:lnTo>
                <a:lnTo>
                  <a:pt x="903573" y="27670"/>
                </a:lnTo>
                <a:lnTo>
                  <a:pt x="931400" y="72030"/>
                </a:lnTo>
                <a:lnTo>
                  <a:pt x="939540" y="112762"/>
                </a:lnTo>
                <a:lnTo>
                  <a:pt x="940562" y="136271"/>
                </a:lnTo>
                <a:lnTo>
                  <a:pt x="939538" y="160510"/>
                </a:lnTo>
                <a:lnTo>
                  <a:pt x="931346" y="202368"/>
                </a:lnTo>
                <a:lnTo>
                  <a:pt x="903620" y="247483"/>
                </a:lnTo>
                <a:lnTo>
                  <a:pt x="874394" y="264096"/>
                </a:lnTo>
                <a:lnTo>
                  <a:pt x="877824" y="275259"/>
                </a:lnTo>
                <a:lnTo>
                  <a:pt x="915352" y="257679"/>
                </a:lnTo>
                <a:lnTo>
                  <a:pt x="942975" y="227203"/>
                </a:lnTo>
                <a:lnTo>
                  <a:pt x="960008" y="186340"/>
                </a:lnTo>
                <a:lnTo>
                  <a:pt x="965707" y="137668"/>
                </a:lnTo>
                <a:lnTo>
                  <a:pt x="964281" y="112446"/>
                </a:lnTo>
                <a:lnTo>
                  <a:pt x="952902" y="67766"/>
                </a:lnTo>
                <a:lnTo>
                  <a:pt x="930401" y="31325"/>
                </a:lnTo>
                <a:lnTo>
                  <a:pt x="897826" y="7219"/>
                </a:lnTo>
                <a:lnTo>
                  <a:pt x="877824" y="0"/>
                </a:lnTo>
                <a:close/>
              </a:path>
              <a:path w="965835" h="275589">
                <a:moveTo>
                  <a:pt x="87756" y="0"/>
                </a:moveTo>
                <a:lnTo>
                  <a:pt x="50323" y="17653"/>
                </a:lnTo>
                <a:lnTo>
                  <a:pt x="22606" y="48260"/>
                </a:lnTo>
                <a:lnTo>
                  <a:pt x="5635" y="89153"/>
                </a:lnTo>
                <a:lnTo>
                  <a:pt x="0" y="137668"/>
                </a:lnTo>
                <a:lnTo>
                  <a:pt x="1406" y="162980"/>
                </a:lnTo>
                <a:lnTo>
                  <a:pt x="12698" y="207748"/>
                </a:lnTo>
                <a:lnTo>
                  <a:pt x="35179" y="244059"/>
                </a:lnTo>
                <a:lnTo>
                  <a:pt x="67754" y="268075"/>
                </a:lnTo>
                <a:lnTo>
                  <a:pt x="87756" y="275259"/>
                </a:lnTo>
                <a:lnTo>
                  <a:pt x="91186" y="264096"/>
                </a:lnTo>
                <a:lnTo>
                  <a:pt x="75513" y="257156"/>
                </a:lnTo>
                <a:lnTo>
                  <a:pt x="62007" y="247483"/>
                </a:lnTo>
                <a:lnTo>
                  <a:pt x="34234" y="202368"/>
                </a:lnTo>
                <a:lnTo>
                  <a:pt x="26042" y="160510"/>
                </a:lnTo>
                <a:lnTo>
                  <a:pt x="25018" y="136271"/>
                </a:lnTo>
                <a:lnTo>
                  <a:pt x="26042" y="112762"/>
                </a:lnTo>
                <a:lnTo>
                  <a:pt x="34234" y="72030"/>
                </a:lnTo>
                <a:lnTo>
                  <a:pt x="62166" y="27670"/>
                </a:lnTo>
                <a:lnTo>
                  <a:pt x="91693" y="11176"/>
                </a:lnTo>
                <a:lnTo>
                  <a:pt x="877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25621" y="5328539"/>
            <a:ext cx="967740" cy="275590"/>
          </a:xfrm>
          <a:custGeom>
            <a:avLst/>
            <a:gdLst/>
            <a:ahLst/>
            <a:cxnLst/>
            <a:rect l="l" t="t" r="r" b="b"/>
            <a:pathLst>
              <a:path w="967739" h="275589">
                <a:moveTo>
                  <a:pt x="879348" y="0"/>
                </a:moveTo>
                <a:lnTo>
                  <a:pt x="875411" y="11176"/>
                </a:lnTo>
                <a:lnTo>
                  <a:pt x="891361" y="18107"/>
                </a:lnTo>
                <a:lnTo>
                  <a:pt x="905097" y="27670"/>
                </a:lnTo>
                <a:lnTo>
                  <a:pt x="932924" y="72030"/>
                </a:lnTo>
                <a:lnTo>
                  <a:pt x="941064" y="112762"/>
                </a:lnTo>
                <a:lnTo>
                  <a:pt x="942086" y="136271"/>
                </a:lnTo>
                <a:lnTo>
                  <a:pt x="941062" y="160510"/>
                </a:lnTo>
                <a:lnTo>
                  <a:pt x="932870" y="202368"/>
                </a:lnTo>
                <a:lnTo>
                  <a:pt x="905144" y="247483"/>
                </a:lnTo>
                <a:lnTo>
                  <a:pt x="875918" y="264096"/>
                </a:lnTo>
                <a:lnTo>
                  <a:pt x="879348" y="275259"/>
                </a:lnTo>
                <a:lnTo>
                  <a:pt x="916876" y="257679"/>
                </a:lnTo>
                <a:lnTo>
                  <a:pt x="944499" y="227203"/>
                </a:lnTo>
                <a:lnTo>
                  <a:pt x="961532" y="186340"/>
                </a:lnTo>
                <a:lnTo>
                  <a:pt x="967231" y="137668"/>
                </a:lnTo>
                <a:lnTo>
                  <a:pt x="965805" y="112446"/>
                </a:lnTo>
                <a:lnTo>
                  <a:pt x="954426" y="67766"/>
                </a:lnTo>
                <a:lnTo>
                  <a:pt x="931926" y="31325"/>
                </a:lnTo>
                <a:lnTo>
                  <a:pt x="899350" y="7219"/>
                </a:lnTo>
                <a:lnTo>
                  <a:pt x="879348" y="0"/>
                </a:lnTo>
                <a:close/>
              </a:path>
              <a:path w="967739" h="275589">
                <a:moveTo>
                  <a:pt x="87756" y="0"/>
                </a:moveTo>
                <a:lnTo>
                  <a:pt x="50323" y="17653"/>
                </a:lnTo>
                <a:lnTo>
                  <a:pt x="22605" y="48260"/>
                </a:lnTo>
                <a:lnTo>
                  <a:pt x="5635" y="89153"/>
                </a:lnTo>
                <a:lnTo>
                  <a:pt x="0" y="137668"/>
                </a:lnTo>
                <a:lnTo>
                  <a:pt x="1406" y="162980"/>
                </a:lnTo>
                <a:lnTo>
                  <a:pt x="12698" y="207748"/>
                </a:lnTo>
                <a:lnTo>
                  <a:pt x="35178" y="244059"/>
                </a:lnTo>
                <a:lnTo>
                  <a:pt x="67754" y="268075"/>
                </a:lnTo>
                <a:lnTo>
                  <a:pt x="87756" y="275259"/>
                </a:lnTo>
                <a:lnTo>
                  <a:pt x="91186" y="264096"/>
                </a:lnTo>
                <a:lnTo>
                  <a:pt x="75513" y="257156"/>
                </a:lnTo>
                <a:lnTo>
                  <a:pt x="62007" y="247483"/>
                </a:lnTo>
                <a:lnTo>
                  <a:pt x="34234" y="202368"/>
                </a:lnTo>
                <a:lnTo>
                  <a:pt x="26042" y="160510"/>
                </a:lnTo>
                <a:lnTo>
                  <a:pt x="25018" y="136271"/>
                </a:lnTo>
                <a:lnTo>
                  <a:pt x="26042" y="112762"/>
                </a:lnTo>
                <a:lnTo>
                  <a:pt x="34234" y="72030"/>
                </a:lnTo>
                <a:lnTo>
                  <a:pt x="62166" y="27670"/>
                </a:lnTo>
                <a:lnTo>
                  <a:pt x="91693" y="11176"/>
                </a:lnTo>
                <a:lnTo>
                  <a:pt x="877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13914" y="5770498"/>
            <a:ext cx="958215" cy="275590"/>
          </a:xfrm>
          <a:custGeom>
            <a:avLst/>
            <a:gdLst/>
            <a:ahLst/>
            <a:cxnLst/>
            <a:rect l="l" t="t" r="r" b="b"/>
            <a:pathLst>
              <a:path w="958214" h="275589">
                <a:moveTo>
                  <a:pt x="870203" y="0"/>
                </a:moveTo>
                <a:lnTo>
                  <a:pt x="866266" y="11175"/>
                </a:lnTo>
                <a:lnTo>
                  <a:pt x="882217" y="18088"/>
                </a:lnTo>
                <a:lnTo>
                  <a:pt x="895953" y="27660"/>
                </a:lnTo>
                <a:lnTo>
                  <a:pt x="923780" y="72027"/>
                </a:lnTo>
                <a:lnTo>
                  <a:pt x="931920" y="112769"/>
                </a:lnTo>
                <a:lnTo>
                  <a:pt x="932941" y="136258"/>
                </a:lnTo>
                <a:lnTo>
                  <a:pt x="931918" y="160535"/>
                </a:lnTo>
                <a:lnTo>
                  <a:pt x="923726" y="202393"/>
                </a:lnTo>
                <a:lnTo>
                  <a:pt x="896000" y="247475"/>
                </a:lnTo>
                <a:lnTo>
                  <a:pt x="866775" y="264096"/>
                </a:lnTo>
                <a:lnTo>
                  <a:pt x="870203" y="275259"/>
                </a:lnTo>
                <a:lnTo>
                  <a:pt x="907732" y="257651"/>
                </a:lnTo>
                <a:lnTo>
                  <a:pt x="935355" y="227164"/>
                </a:lnTo>
                <a:lnTo>
                  <a:pt x="952388" y="186331"/>
                </a:lnTo>
                <a:lnTo>
                  <a:pt x="958088" y="137706"/>
                </a:lnTo>
                <a:lnTo>
                  <a:pt x="956661" y="112469"/>
                </a:lnTo>
                <a:lnTo>
                  <a:pt x="945282" y="67740"/>
                </a:lnTo>
                <a:lnTo>
                  <a:pt x="922781" y="31328"/>
                </a:lnTo>
                <a:lnTo>
                  <a:pt x="890206" y="7202"/>
                </a:lnTo>
                <a:lnTo>
                  <a:pt x="870203" y="0"/>
                </a:lnTo>
                <a:close/>
              </a:path>
              <a:path w="958214" h="275589">
                <a:moveTo>
                  <a:pt x="87756" y="0"/>
                </a:moveTo>
                <a:lnTo>
                  <a:pt x="50323" y="17646"/>
                </a:lnTo>
                <a:lnTo>
                  <a:pt x="22606" y="48247"/>
                </a:lnTo>
                <a:lnTo>
                  <a:pt x="5635" y="89147"/>
                </a:lnTo>
                <a:lnTo>
                  <a:pt x="0" y="137706"/>
                </a:lnTo>
                <a:lnTo>
                  <a:pt x="1406" y="162992"/>
                </a:lnTo>
                <a:lnTo>
                  <a:pt x="12698" y="207721"/>
                </a:lnTo>
                <a:lnTo>
                  <a:pt x="35179" y="244016"/>
                </a:lnTo>
                <a:lnTo>
                  <a:pt x="67754" y="268066"/>
                </a:lnTo>
                <a:lnTo>
                  <a:pt x="87756" y="275259"/>
                </a:lnTo>
                <a:lnTo>
                  <a:pt x="91186" y="264096"/>
                </a:lnTo>
                <a:lnTo>
                  <a:pt x="75513" y="257145"/>
                </a:lnTo>
                <a:lnTo>
                  <a:pt x="62007" y="247475"/>
                </a:lnTo>
                <a:lnTo>
                  <a:pt x="34234" y="202393"/>
                </a:lnTo>
                <a:lnTo>
                  <a:pt x="26042" y="160535"/>
                </a:lnTo>
                <a:lnTo>
                  <a:pt x="25018" y="136258"/>
                </a:lnTo>
                <a:lnTo>
                  <a:pt x="26042" y="112769"/>
                </a:lnTo>
                <a:lnTo>
                  <a:pt x="34234" y="72027"/>
                </a:lnTo>
                <a:lnTo>
                  <a:pt x="62166" y="27660"/>
                </a:lnTo>
                <a:lnTo>
                  <a:pt x="91693" y="11175"/>
                </a:lnTo>
                <a:lnTo>
                  <a:pt x="877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5940" y="5044915"/>
            <a:ext cx="3672840" cy="102171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118" dirty="0">
                <a:latin typeface="Cambria Math"/>
                <a:cs typeface="Cambria Math"/>
              </a:rPr>
              <a:t>V = </a:t>
            </a:r>
            <a:r>
              <a:rPr sz="2350" spc="60" dirty="0">
                <a:latin typeface="Cambria Math"/>
                <a:cs typeface="Cambria Math"/>
              </a:rPr>
              <a:t>𝐴 </a:t>
            </a:r>
            <a:r>
              <a:rPr sz="2350" spc="130" dirty="0">
                <a:latin typeface="Cambria Math"/>
                <a:cs typeface="Cambria Math"/>
              </a:rPr>
              <a:t>𝑛</a:t>
            </a:r>
            <a:r>
              <a:rPr sz="2850" spc="195" baseline="-14619" dirty="0">
                <a:latin typeface="Cambria Math"/>
                <a:cs typeface="Cambria Math"/>
              </a:rPr>
              <a:t>V</a:t>
            </a:r>
            <a:r>
              <a:rPr sz="2350" spc="130" dirty="0">
                <a:latin typeface="Cambria Math"/>
                <a:cs typeface="Cambria Math"/>
              </a:rPr>
              <a:t>−1 </a:t>
            </a:r>
            <a:r>
              <a:rPr sz="2350" dirty="0">
                <a:latin typeface="Cambria Math"/>
                <a:cs typeface="Cambria Math"/>
              </a:rPr>
              <a:t>−𝐴</a:t>
            </a:r>
            <a:r>
              <a:rPr sz="2350" spc="254" dirty="0">
                <a:latin typeface="Cambria Math"/>
                <a:cs typeface="Cambria Math"/>
              </a:rPr>
              <a:t> </a:t>
            </a:r>
            <a:r>
              <a:rPr sz="2350" spc="120" dirty="0">
                <a:latin typeface="Cambria Math"/>
                <a:cs typeface="Cambria Math"/>
              </a:rPr>
              <a:t>𝑛</a:t>
            </a:r>
            <a:r>
              <a:rPr sz="2850" spc="179" baseline="-14619" dirty="0">
                <a:latin typeface="Cambria Math"/>
                <a:cs typeface="Cambria Math"/>
              </a:rPr>
              <a:t>R</a:t>
            </a:r>
            <a:r>
              <a:rPr sz="2350" spc="120" dirty="0">
                <a:latin typeface="Cambria Math"/>
                <a:cs typeface="Cambria Math"/>
              </a:rPr>
              <a:t>−1</a:t>
            </a:r>
            <a:endParaRPr sz="2350">
              <a:latin typeface="Cambria Math"/>
              <a:cs typeface="Cambria Math"/>
            </a:endParaRPr>
          </a:p>
          <a:p>
            <a:pPr marL="1852295">
              <a:lnSpc>
                <a:spcPct val="100000"/>
              </a:lnSpc>
              <a:spcBef>
                <a:spcPts val="490"/>
              </a:spcBef>
            </a:pPr>
            <a:r>
              <a:rPr sz="2350" spc="60" dirty="0">
                <a:latin typeface="Cambria Math"/>
                <a:cs typeface="Cambria Math"/>
              </a:rPr>
              <a:t>𝐴</a:t>
            </a:r>
            <a:r>
              <a:rPr sz="2350" spc="459" dirty="0">
                <a:latin typeface="Cambria Math"/>
                <a:cs typeface="Cambria Math"/>
              </a:rPr>
              <a:t> </a:t>
            </a:r>
            <a:r>
              <a:rPr sz="2350" spc="125" dirty="0">
                <a:latin typeface="Cambria Math"/>
                <a:cs typeface="Cambria Math"/>
              </a:rPr>
              <a:t>𝑛</a:t>
            </a:r>
            <a:r>
              <a:rPr sz="2850" spc="187" baseline="-14619" dirty="0">
                <a:latin typeface="Cambria Math"/>
                <a:cs typeface="Cambria Math"/>
              </a:rPr>
              <a:t>Y</a:t>
            </a:r>
            <a:r>
              <a:rPr sz="2350" spc="125" dirty="0">
                <a:latin typeface="Cambria Math"/>
                <a:cs typeface="Cambria Math"/>
              </a:rPr>
              <a:t>−1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667255" y="5673090"/>
            <a:ext cx="2650490" cy="0"/>
          </a:xfrm>
          <a:custGeom>
            <a:avLst/>
            <a:gdLst/>
            <a:ahLst/>
            <a:cxnLst/>
            <a:rect l="l" t="t" r="r" b="b"/>
            <a:pathLst>
              <a:path w="2650490">
                <a:moveTo>
                  <a:pt x="0" y="0"/>
                </a:moveTo>
                <a:lnTo>
                  <a:pt x="2650235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1684020" y="1921001"/>
            <a:ext cx="998219" cy="0"/>
          </a:xfrm>
          <a:custGeom>
            <a:avLst/>
            <a:gdLst/>
            <a:ahLst/>
            <a:cxnLst/>
            <a:rect l="l" t="t" r="r" b="b"/>
            <a:pathLst>
              <a:path w="998219">
                <a:moveTo>
                  <a:pt x="0" y="0"/>
                </a:moveTo>
                <a:lnTo>
                  <a:pt x="998219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291856"/>
            <a:ext cx="2927985" cy="151574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986" dirty="0">
                <a:latin typeface="Cambria Math"/>
                <a:cs typeface="Cambria Math"/>
              </a:rPr>
              <a:t>𝑽 = </a:t>
            </a:r>
            <a:r>
              <a:rPr sz="2350" spc="10" dirty="0">
                <a:latin typeface="Cambria Math"/>
                <a:cs typeface="Cambria Math"/>
              </a:rPr>
              <a:t>𝒏</a:t>
            </a:r>
            <a:r>
              <a:rPr sz="2850" spc="15" baseline="-14619" dirty="0">
                <a:latin typeface="Cambria Math"/>
                <a:cs typeface="Cambria Math"/>
              </a:rPr>
              <a:t>𝑭</a:t>
            </a:r>
            <a:r>
              <a:rPr sz="2350" spc="10" dirty="0">
                <a:latin typeface="Cambria Math"/>
                <a:cs typeface="Cambria Math"/>
              </a:rPr>
              <a:t>−</a:t>
            </a:r>
            <a:r>
              <a:rPr sz="2350" spc="325" dirty="0">
                <a:latin typeface="Cambria Math"/>
                <a:cs typeface="Cambria Math"/>
              </a:rPr>
              <a:t> </a:t>
            </a:r>
            <a:r>
              <a:rPr sz="2350" dirty="0">
                <a:latin typeface="Cambria Math"/>
                <a:cs typeface="Cambria Math"/>
              </a:rPr>
              <a:t>𝒏</a:t>
            </a:r>
            <a:r>
              <a:rPr sz="2850" baseline="-14619" dirty="0">
                <a:latin typeface="Cambria Math"/>
                <a:cs typeface="Cambria Math"/>
              </a:rPr>
              <a:t>𝑪</a:t>
            </a:r>
            <a:endParaRPr sz="2850" baseline="-14619">
              <a:latin typeface="Cambria Math"/>
              <a:cs typeface="Cambria Math"/>
            </a:endParaRPr>
          </a:p>
          <a:p>
            <a:pPr marL="1256030">
              <a:lnSpc>
                <a:spcPct val="100000"/>
              </a:lnSpc>
              <a:spcBef>
                <a:spcPts val="490"/>
              </a:spcBef>
            </a:pPr>
            <a:r>
              <a:rPr sz="2350" spc="5" dirty="0">
                <a:latin typeface="Cambria Math"/>
                <a:cs typeface="Cambria Math"/>
              </a:rPr>
              <a:t>𝒏</a:t>
            </a:r>
            <a:r>
              <a:rPr sz="2850" spc="7" baseline="-14619" dirty="0">
                <a:latin typeface="Cambria Math"/>
                <a:cs typeface="Cambria Math"/>
              </a:rPr>
              <a:t>𝑫</a:t>
            </a:r>
            <a:r>
              <a:rPr sz="2350" spc="5" dirty="0">
                <a:latin typeface="Cambria Math"/>
                <a:cs typeface="Cambria Math"/>
              </a:rPr>
              <a:t>−𝟏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White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light: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000832"/>
            <a:ext cx="3916679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1513840" algn="l"/>
                <a:tab pos="2018030" algn="l"/>
                <a:tab pos="2548890" algn="l"/>
              </a:tabLst>
            </a:pPr>
            <a:r>
              <a:rPr sz="3200" spc="105" dirty="0">
                <a:latin typeface="Cambria Math"/>
                <a:cs typeface="Cambria Math"/>
              </a:rPr>
              <a:t>𝛿</a:t>
            </a:r>
            <a:r>
              <a:rPr sz="3525" spc="157" baseline="-15366" dirty="0">
                <a:latin typeface="Cambria Math"/>
                <a:cs typeface="Cambria Math"/>
              </a:rPr>
              <a:t>𝑚𝑒𝑎𝑛	</a:t>
            </a:r>
            <a:r>
              <a:rPr sz="3200" dirty="0">
                <a:latin typeface="Cambria Math"/>
                <a:cs typeface="Cambria Math"/>
              </a:rPr>
              <a:t>=	</a:t>
            </a:r>
            <a:r>
              <a:rPr sz="3200" spc="-25" dirty="0">
                <a:latin typeface="Cambria Math"/>
                <a:cs typeface="Cambria Math"/>
              </a:rPr>
              <a:t>𝛿</a:t>
            </a:r>
            <a:r>
              <a:rPr sz="3525" spc="-37" baseline="-15366" dirty="0">
                <a:latin typeface="Cambria Math"/>
                <a:cs typeface="Cambria Math"/>
              </a:rPr>
              <a:t>𝑌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90" dirty="0">
                <a:latin typeface="Cambria Math"/>
                <a:cs typeface="Cambria Math"/>
              </a:rPr>
              <a:t> </a:t>
            </a:r>
            <a:r>
              <a:rPr sz="3525" spc="209" baseline="43735" dirty="0">
                <a:latin typeface="Cambria Math"/>
                <a:cs typeface="Cambria Math"/>
              </a:rPr>
              <a:t>𝛿</a:t>
            </a:r>
            <a:r>
              <a:rPr sz="2850" spc="209" baseline="40935" dirty="0">
                <a:latin typeface="Cambria Math"/>
                <a:cs typeface="Cambria Math"/>
              </a:rPr>
              <a:t>𝑉</a:t>
            </a:r>
            <a:r>
              <a:rPr sz="3525" spc="209" baseline="43735" dirty="0">
                <a:latin typeface="Cambria Math"/>
                <a:cs typeface="Cambria Math"/>
              </a:rPr>
              <a:t>+𝛿</a:t>
            </a:r>
            <a:r>
              <a:rPr sz="2850" spc="209" baseline="40935" dirty="0">
                <a:latin typeface="Cambria Math"/>
                <a:cs typeface="Cambria Math"/>
              </a:rPr>
              <a:t>𝑅</a:t>
            </a:r>
            <a:endParaRPr sz="2850" baseline="40935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78707" y="3315080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00628" y="3304794"/>
            <a:ext cx="952500" cy="0"/>
          </a:xfrm>
          <a:custGeom>
            <a:avLst/>
            <a:gdLst/>
            <a:ahLst/>
            <a:cxnLst/>
            <a:rect l="l" t="t" r="r" b="b"/>
            <a:pathLst>
              <a:path w="952500">
                <a:moveTo>
                  <a:pt x="0" y="0"/>
                </a:moveTo>
                <a:lnTo>
                  <a:pt x="9525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14245" y="4034028"/>
            <a:ext cx="885190" cy="702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5080" indent="-363220">
              <a:lnSpc>
                <a:spcPct val="117000"/>
              </a:lnSpc>
              <a:spcBef>
                <a:spcPts val="95"/>
              </a:spcBef>
            </a:pPr>
            <a:r>
              <a:rPr sz="1900" spc="375" dirty="0">
                <a:latin typeface="Cambria Math"/>
                <a:cs typeface="Cambria Math"/>
              </a:rPr>
              <a:t>𝛿</a:t>
            </a:r>
            <a:r>
              <a:rPr sz="2850" spc="607" baseline="-17543" dirty="0">
                <a:latin typeface="Cambria Math"/>
                <a:cs typeface="Cambria Math"/>
              </a:rPr>
              <a:t>𝑉</a:t>
            </a:r>
            <a:r>
              <a:rPr sz="1900" spc="15" dirty="0">
                <a:latin typeface="Cambria Math"/>
                <a:cs typeface="Cambria Math"/>
              </a:rPr>
              <a:t>+</a:t>
            </a:r>
            <a:r>
              <a:rPr sz="1900" spc="375" dirty="0">
                <a:latin typeface="Cambria Math"/>
                <a:cs typeface="Cambria Math"/>
              </a:rPr>
              <a:t>𝛿</a:t>
            </a:r>
            <a:r>
              <a:rPr sz="2850" spc="270" baseline="-17543" dirty="0">
                <a:latin typeface="Cambria Math"/>
                <a:cs typeface="Cambria Math"/>
              </a:rPr>
              <a:t>𝑅  </a:t>
            </a:r>
            <a:r>
              <a:rPr sz="1900" spc="85" dirty="0">
                <a:latin typeface="Cambria Math"/>
                <a:cs typeface="Cambria Math"/>
              </a:rPr>
              <a:t>2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26692" y="4440173"/>
            <a:ext cx="870585" cy="0"/>
          </a:xfrm>
          <a:custGeom>
            <a:avLst/>
            <a:gdLst/>
            <a:ahLst/>
            <a:cxnLst/>
            <a:rect l="l" t="t" r="r" b="b"/>
            <a:pathLst>
              <a:path w="870585">
                <a:moveTo>
                  <a:pt x="0" y="0"/>
                </a:moveTo>
                <a:lnTo>
                  <a:pt x="870204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84020" y="4120134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5">
                <a:moveTo>
                  <a:pt x="0" y="0"/>
                </a:moveTo>
                <a:lnTo>
                  <a:pt x="954024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567810" y="4130802"/>
            <a:ext cx="962660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240" dirty="0">
                <a:latin typeface="Cambria Math"/>
                <a:cs typeface="Cambria Math"/>
              </a:rPr>
              <a:t>𝛿</a:t>
            </a:r>
            <a:r>
              <a:rPr sz="2850" spc="630" baseline="-14619" dirty="0">
                <a:latin typeface="Cambria Math"/>
                <a:cs typeface="Cambria Math"/>
              </a:rPr>
              <a:t>𝑉</a:t>
            </a:r>
            <a:r>
              <a:rPr sz="2350" spc="-55" dirty="0">
                <a:latin typeface="Cambria Math"/>
                <a:cs typeface="Cambria Math"/>
              </a:rPr>
              <a:t>+</a:t>
            </a:r>
            <a:r>
              <a:rPr sz="2350" spc="240" dirty="0">
                <a:latin typeface="Cambria Math"/>
                <a:cs typeface="Cambria Math"/>
              </a:rPr>
              <a:t>𝛿</a:t>
            </a:r>
            <a:r>
              <a:rPr sz="2850" spc="442" baseline="-14619" dirty="0">
                <a:latin typeface="Cambria Math"/>
                <a:cs typeface="Cambria Math"/>
              </a:rPr>
              <a:t>𝑅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79876" y="4120134"/>
            <a:ext cx="954405" cy="0"/>
          </a:xfrm>
          <a:custGeom>
            <a:avLst/>
            <a:gdLst/>
            <a:ahLst/>
            <a:cxnLst/>
            <a:rect l="l" t="t" r="r" b="b"/>
            <a:pathLst>
              <a:path w="954404">
                <a:moveTo>
                  <a:pt x="0" y="0"/>
                </a:moveTo>
                <a:lnTo>
                  <a:pt x="954024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35940" y="3816477"/>
            <a:ext cx="41789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𝑽 = </a:t>
            </a:r>
            <a:r>
              <a:rPr sz="3525" spc="225" baseline="43735" dirty="0">
                <a:latin typeface="Cambria Math"/>
                <a:cs typeface="Cambria Math"/>
              </a:rPr>
              <a:t>𝛿</a:t>
            </a:r>
            <a:r>
              <a:rPr sz="2850" spc="225" baseline="40935" dirty="0">
                <a:latin typeface="Cambria Math"/>
                <a:cs typeface="Cambria Math"/>
              </a:rPr>
              <a:t>V</a:t>
            </a:r>
            <a:r>
              <a:rPr sz="3525" spc="225" baseline="43735" dirty="0">
                <a:latin typeface="Cambria Math"/>
                <a:cs typeface="Cambria Math"/>
              </a:rPr>
              <a:t>−𝛿</a:t>
            </a:r>
            <a:r>
              <a:rPr sz="2850" spc="225" baseline="40935" dirty="0">
                <a:latin typeface="Cambria Math"/>
                <a:cs typeface="Cambria Math"/>
              </a:rPr>
              <a:t>𝑅 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325" dirty="0">
                <a:latin typeface="Cambria Math"/>
                <a:cs typeface="Cambria Math"/>
              </a:rPr>
              <a:t> </a:t>
            </a:r>
            <a:r>
              <a:rPr sz="3200" spc="105" dirty="0">
                <a:latin typeface="Cambria Math"/>
                <a:cs typeface="Cambria Math"/>
              </a:rPr>
              <a:t>𝟐(</a:t>
            </a:r>
            <a:r>
              <a:rPr sz="3525" spc="157" baseline="43735" dirty="0">
                <a:latin typeface="Cambria Math"/>
                <a:cs typeface="Cambria Math"/>
              </a:rPr>
              <a:t>𝛿</a:t>
            </a:r>
            <a:r>
              <a:rPr sz="2850" spc="157" baseline="40935" dirty="0">
                <a:latin typeface="Cambria Math"/>
                <a:cs typeface="Cambria Math"/>
              </a:rPr>
              <a:t>V</a:t>
            </a:r>
            <a:r>
              <a:rPr sz="3525" spc="157" baseline="43735" dirty="0">
                <a:latin typeface="Cambria Math"/>
                <a:cs typeface="Cambria Math"/>
              </a:rPr>
              <a:t>−𝛿</a:t>
            </a:r>
            <a:r>
              <a:rPr sz="2850" spc="157" baseline="40935" dirty="0">
                <a:latin typeface="Cambria Math"/>
                <a:cs typeface="Cambria Math"/>
              </a:rPr>
              <a:t>𝑅</a:t>
            </a:r>
            <a:r>
              <a:rPr sz="3200" spc="105" dirty="0">
                <a:latin typeface="Cambria Math"/>
                <a:cs typeface="Cambria Math"/>
              </a:rPr>
              <a:t>)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5940" y="4659629"/>
            <a:ext cx="7099934" cy="95313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dirty="0"/>
              <a:t>	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reciprocal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dispersive </a:t>
            </a:r>
            <a:r>
              <a:rPr sz="3200" spc="-10" dirty="0">
                <a:latin typeface="Calibri"/>
                <a:cs typeface="Calibri"/>
              </a:rPr>
              <a:t>power </a:t>
            </a:r>
            <a:r>
              <a:rPr sz="3200" dirty="0">
                <a:latin typeface="Calibri"/>
                <a:cs typeface="Calibri"/>
              </a:rPr>
              <a:t>is  </a:t>
            </a:r>
            <a:r>
              <a:rPr sz="3200" spc="-5" dirty="0">
                <a:latin typeface="Calibri"/>
                <a:cs typeface="Calibri"/>
              </a:rPr>
              <a:t>called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dispersive </a:t>
            </a:r>
            <a:r>
              <a:rPr sz="3200" spc="-10" dirty="0">
                <a:latin typeface="Calibri"/>
                <a:cs typeface="Calibri"/>
              </a:rPr>
              <a:t>index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</a:t>
            </a:r>
            <a:r>
              <a:rPr sz="3200" i="1" dirty="0">
                <a:latin typeface="Calibri"/>
                <a:cs typeface="Calibri"/>
              </a:rPr>
              <a:t>w</a:t>
            </a:r>
            <a:r>
              <a:rPr sz="3200" dirty="0">
                <a:latin typeface="Calibri"/>
                <a:cs typeface="Calibri"/>
              </a:rPr>
              <a:t>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5940" y="5799835"/>
            <a:ext cx="10979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𝑤</a:t>
            </a:r>
            <a:r>
              <a:rPr sz="3200" spc="19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28545" y="5671820"/>
            <a:ext cx="8070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-15" dirty="0">
                <a:latin typeface="Cambria Math"/>
                <a:cs typeface="Cambria Math"/>
              </a:rPr>
              <a:t>𝒏</a:t>
            </a:r>
            <a:r>
              <a:rPr sz="2850" spc="172" baseline="-14619" dirty="0">
                <a:latin typeface="Cambria Math"/>
                <a:cs typeface="Cambria Math"/>
              </a:rPr>
              <a:t>𝑫</a:t>
            </a:r>
            <a:r>
              <a:rPr sz="2350" spc="-55" dirty="0">
                <a:latin typeface="Cambria Math"/>
                <a:cs typeface="Cambria Math"/>
              </a:rPr>
              <a:t>−</a:t>
            </a:r>
            <a:r>
              <a:rPr sz="2350" spc="-10" dirty="0">
                <a:latin typeface="Cambria Math"/>
                <a:cs typeface="Cambria Math"/>
              </a:rPr>
              <a:t>𝟏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20342" y="6113779"/>
            <a:ext cx="1012190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10" dirty="0">
                <a:latin typeface="Cambria Math"/>
                <a:cs typeface="Cambria Math"/>
              </a:rPr>
              <a:t>𝒏</a:t>
            </a:r>
            <a:r>
              <a:rPr sz="2850" spc="15" baseline="-14619" dirty="0">
                <a:latin typeface="Cambria Math"/>
                <a:cs typeface="Cambria Math"/>
              </a:rPr>
              <a:t>𝑭</a:t>
            </a:r>
            <a:r>
              <a:rPr sz="2350" spc="10" dirty="0">
                <a:latin typeface="Cambria Math"/>
                <a:cs typeface="Cambria Math"/>
              </a:rPr>
              <a:t>−</a:t>
            </a:r>
            <a:r>
              <a:rPr sz="2350" spc="-75" dirty="0">
                <a:latin typeface="Cambria Math"/>
                <a:cs typeface="Cambria Math"/>
              </a:rPr>
              <a:t> </a:t>
            </a:r>
            <a:r>
              <a:rPr sz="2350" dirty="0">
                <a:latin typeface="Cambria Math"/>
                <a:cs typeface="Cambria Math"/>
              </a:rPr>
              <a:t>𝒏</a:t>
            </a:r>
            <a:r>
              <a:rPr sz="2850" baseline="-14619" dirty="0">
                <a:latin typeface="Cambria Math"/>
                <a:cs typeface="Cambria Math"/>
              </a:rPr>
              <a:t>𝑪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32788" y="6102858"/>
            <a:ext cx="998219" cy="0"/>
          </a:xfrm>
          <a:custGeom>
            <a:avLst/>
            <a:gdLst/>
            <a:ahLst/>
            <a:cxnLst/>
            <a:rect l="l" t="t" r="r" b="b"/>
            <a:pathLst>
              <a:path w="998219">
                <a:moveTo>
                  <a:pt x="0" y="0"/>
                </a:moveTo>
                <a:lnTo>
                  <a:pt x="99821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899591" y="2019385"/>
            <a:ext cx="7272781" cy="400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23" y="161544"/>
            <a:ext cx="8324088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0644" y="280415"/>
            <a:ext cx="8116824" cy="1152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537" y="188595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7537" y="188595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330200" y="1526870"/>
            <a:ext cx="8559800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Prism</a:t>
            </a:r>
            <a:r>
              <a:rPr sz="3000" spc="-5" dirty="0">
                <a:latin typeface="Calibri"/>
                <a:cs typeface="Calibri"/>
              </a:rPr>
              <a:t>:-</a:t>
            </a:r>
            <a:endParaRPr sz="30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Is a </a:t>
            </a:r>
            <a:r>
              <a:rPr sz="3000" spc="-15" dirty="0">
                <a:latin typeface="Calibri"/>
                <a:cs typeface="Calibri"/>
              </a:rPr>
              <a:t>transparent </a:t>
            </a:r>
            <a:r>
              <a:rPr sz="3000" spc="-10" dirty="0">
                <a:latin typeface="Calibri"/>
                <a:cs typeface="Calibri"/>
              </a:rPr>
              <a:t>optical object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10" dirty="0">
                <a:latin typeface="Calibri"/>
                <a:cs typeface="Calibri"/>
              </a:rPr>
              <a:t>flat </a:t>
            </a:r>
            <a:r>
              <a:rPr sz="3000" dirty="0">
                <a:latin typeface="Calibri"/>
                <a:cs typeface="Calibri"/>
              </a:rPr>
              <a:t>, </a:t>
            </a:r>
            <a:r>
              <a:rPr sz="3000" spc="-10" dirty="0">
                <a:latin typeface="Calibri"/>
                <a:cs typeface="Calibri"/>
              </a:rPr>
              <a:t>polished  </a:t>
            </a:r>
            <a:r>
              <a:rPr sz="3000" spc="-15" dirty="0">
                <a:latin typeface="Calibri"/>
                <a:cs typeface="Calibri"/>
              </a:rPr>
              <a:t>surfaces that </a:t>
            </a:r>
            <a:r>
              <a:rPr sz="3000" spc="-25" dirty="0">
                <a:latin typeface="Calibri"/>
                <a:cs typeface="Calibri"/>
              </a:rPr>
              <a:t>refract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dirty="0">
                <a:latin typeface="Calibri"/>
                <a:cs typeface="Calibri"/>
              </a:rPr>
              <a:t>. </a:t>
            </a:r>
            <a:r>
              <a:rPr sz="3000" spc="-20" dirty="0">
                <a:latin typeface="Calibri"/>
                <a:cs typeface="Calibri"/>
              </a:rPr>
              <a:t>at </a:t>
            </a:r>
            <a:r>
              <a:rPr sz="3000" spc="-10" dirty="0">
                <a:latin typeface="Calibri"/>
                <a:cs typeface="Calibri"/>
              </a:rPr>
              <a:t>least </a:t>
            </a:r>
            <a:r>
              <a:rPr sz="3000" spc="-15" dirty="0">
                <a:latin typeface="Calibri"/>
                <a:cs typeface="Calibri"/>
              </a:rPr>
              <a:t>two </a:t>
            </a:r>
            <a:r>
              <a:rPr sz="3000" dirty="0">
                <a:latin typeface="Calibri"/>
                <a:cs typeface="Calibri"/>
              </a:rPr>
              <a:t>of the </a:t>
            </a:r>
            <a:r>
              <a:rPr sz="3000" spc="-10" dirty="0">
                <a:latin typeface="Calibri"/>
                <a:cs typeface="Calibri"/>
              </a:rPr>
              <a:t>flat  surfaces must </a:t>
            </a:r>
            <a:r>
              <a:rPr sz="3000" spc="-25" dirty="0">
                <a:latin typeface="Calibri"/>
                <a:cs typeface="Calibri"/>
              </a:rPr>
              <a:t>have </a:t>
            </a:r>
            <a:r>
              <a:rPr sz="3000" dirty="0">
                <a:latin typeface="Calibri"/>
                <a:cs typeface="Calibri"/>
              </a:rPr>
              <a:t>an angle </a:t>
            </a:r>
            <a:r>
              <a:rPr sz="3000" spc="-10" dirty="0">
                <a:latin typeface="Calibri"/>
                <a:cs typeface="Calibri"/>
              </a:rPr>
              <a:t>between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them.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Bending </a:t>
            </a:r>
            <a:r>
              <a:rPr sz="30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30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light</a:t>
            </a:r>
            <a:r>
              <a:rPr sz="3000" spc="-10" dirty="0">
                <a:latin typeface="Calibri"/>
                <a:cs typeface="Calibri"/>
              </a:rPr>
              <a:t>:-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5" dirty="0">
                <a:latin typeface="Calibri"/>
                <a:cs typeface="Calibri"/>
              </a:rPr>
              <a:t>Ligth </a:t>
            </a:r>
            <a:r>
              <a:rPr sz="3000" spc="-10" dirty="0">
                <a:latin typeface="Calibri"/>
                <a:cs typeface="Calibri"/>
              </a:rPr>
              <a:t>changes </a:t>
            </a:r>
            <a:r>
              <a:rPr sz="3000" dirty="0">
                <a:latin typeface="Calibri"/>
                <a:cs typeface="Calibri"/>
              </a:rPr>
              <a:t>its </a:t>
            </a:r>
            <a:r>
              <a:rPr sz="3000" spc="-10" dirty="0">
                <a:latin typeface="Calibri"/>
                <a:cs typeface="Calibri"/>
              </a:rPr>
              <a:t>speed </a:t>
            </a:r>
            <a:r>
              <a:rPr sz="3000" dirty="0">
                <a:latin typeface="Calibri"/>
                <a:cs typeface="Calibri"/>
              </a:rPr>
              <a:t>when </a:t>
            </a:r>
            <a:r>
              <a:rPr sz="3000" spc="-5" dirty="0">
                <a:latin typeface="Calibri"/>
                <a:cs typeface="Calibri"/>
              </a:rPr>
              <a:t>it </a:t>
            </a:r>
            <a:r>
              <a:rPr sz="3000" spc="-10" dirty="0">
                <a:latin typeface="Calibri"/>
                <a:cs typeface="Calibri"/>
              </a:rPr>
              <a:t>moves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spc="-5" dirty="0">
                <a:latin typeface="Calibri"/>
                <a:cs typeface="Calibri"/>
              </a:rPr>
              <a:t>one  medium </a:t>
            </a:r>
            <a:r>
              <a:rPr sz="3000" spc="-20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another </a:t>
            </a:r>
            <a:r>
              <a:rPr sz="3000" dirty="0">
                <a:latin typeface="Calibri"/>
                <a:cs typeface="Calibri"/>
              </a:rPr>
              <a:t>. this </a:t>
            </a:r>
            <a:r>
              <a:rPr sz="3000" spc="-5" dirty="0">
                <a:latin typeface="Calibri"/>
                <a:cs typeface="Calibri"/>
              </a:rPr>
              <a:t>speed </a:t>
            </a:r>
            <a:r>
              <a:rPr sz="3000" spc="-10" dirty="0">
                <a:latin typeface="Calibri"/>
                <a:cs typeface="Calibri"/>
              </a:rPr>
              <a:t>change </a:t>
            </a:r>
            <a:r>
              <a:rPr sz="3000" spc="-5" dirty="0">
                <a:latin typeface="Calibri"/>
                <a:cs typeface="Calibri"/>
              </a:rPr>
              <a:t>causes </a:t>
            </a:r>
            <a:r>
              <a:rPr sz="3000" dirty="0">
                <a:latin typeface="Calibri"/>
                <a:cs typeface="Calibri"/>
              </a:rPr>
              <a:t>the 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10" dirty="0">
                <a:latin typeface="Calibri"/>
                <a:cs typeface="Calibri"/>
              </a:rPr>
              <a:t>be </a:t>
            </a:r>
            <a:r>
              <a:rPr sz="3000" spc="-25" dirty="0">
                <a:latin typeface="Calibri"/>
                <a:cs typeface="Calibri"/>
              </a:rPr>
              <a:t>refracted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15" dirty="0">
                <a:latin typeface="Calibri"/>
                <a:cs typeface="Calibri"/>
              </a:rPr>
              <a:t>to enter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new </a:t>
            </a:r>
            <a:r>
              <a:rPr sz="3000" spc="-5" dirty="0">
                <a:latin typeface="Calibri"/>
                <a:cs typeface="Calibri"/>
              </a:rPr>
              <a:t>medium </a:t>
            </a:r>
            <a:r>
              <a:rPr sz="3000" spc="-25" dirty="0">
                <a:latin typeface="Calibri"/>
                <a:cs typeface="Calibri"/>
              </a:rPr>
              <a:t>at 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25" dirty="0">
                <a:latin typeface="Calibri"/>
                <a:cs typeface="Calibri"/>
              </a:rPr>
              <a:t>different </a:t>
            </a:r>
            <a:r>
              <a:rPr sz="3000" spc="-5" dirty="0">
                <a:latin typeface="Calibri"/>
                <a:cs typeface="Calibri"/>
              </a:rPr>
              <a:t>angle. The </a:t>
            </a:r>
            <a:r>
              <a:rPr sz="3000" spc="-10" dirty="0">
                <a:latin typeface="Calibri"/>
                <a:cs typeface="Calibri"/>
              </a:rPr>
              <a:t>degree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bending </a:t>
            </a:r>
            <a:r>
              <a:rPr sz="3000" dirty="0">
                <a:latin typeface="Calibri"/>
                <a:cs typeface="Calibri"/>
              </a:rPr>
              <a:t>of the  </a:t>
            </a:r>
            <a:r>
              <a:rPr sz="3000" spc="-20" dirty="0">
                <a:latin typeface="Calibri"/>
                <a:cs typeface="Calibri"/>
              </a:rPr>
              <a:t>light’s </a:t>
            </a:r>
            <a:r>
              <a:rPr sz="3000" spc="-15" dirty="0">
                <a:latin typeface="Calibri"/>
                <a:cs typeface="Calibri"/>
              </a:rPr>
              <a:t>path </a:t>
            </a:r>
            <a:r>
              <a:rPr sz="3000" spc="-10" dirty="0">
                <a:latin typeface="Calibri"/>
                <a:cs typeface="Calibri"/>
              </a:rPr>
              <a:t>depends </a:t>
            </a:r>
            <a:r>
              <a:rPr sz="3000" dirty="0">
                <a:latin typeface="Calibri"/>
                <a:cs typeface="Calibri"/>
              </a:rPr>
              <a:t>on the angle </a:t>
            </a:r>
            <a:r>
              <a:rPr sz="3000" spc="-15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incident 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dirty="0">
                <a:latin typeface="Calibri"/>
                <a:cs typeface="Calibri"/>
              </a:rPr>
              <a:t>of the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20" dirty="0">
                <a:latin typeface="Calibri"/>
                <a:cs typeface="Calibri"/>
              </a:rPr>
              <a:t>makes </a:t>
            </a:r>
            <a:r>
              <a:rPr sz="3000" spc="-5" dirty="0">
                <a:latin typeface="Calibri"/>
                <a:cs typeface="Calibri"/>
              </a:rPr>
              <a:t>with the </a:t>
            </a:r>
            <a:r>
              <a:rPr sz="3000" spc="-15" dirty="0">
                <a:latin typeface="Calibri"/>
                <a:cs typeface="Calibri"/>
              </a:rPr>
              <a:t>surface </a:t>
            </a:r>
            <a:r>
              <a:rPr sz="3000" dirty="0">
                <a:latin typeface="Calibri"/>
                <a:cs typeface="Calibri"/>
              </a:rPr>
              <a:t>, and on the  </a:t>
            </a:r>
            <a:r>
              <a:rPr sz="3000" spc="-20" dirty="0">
                <a:latin typeface="Calibri"/>
                <a:cs typeface="Calibri"/>
              </a:rPr>
              <a:t>ratio </a:t>
            </a:r>
            <a:r>
              <a:rPr sz="3000" spc="-10" dirty="0">
                <a:latin typeface="Calibri"/>
                <a:cs typeface="Calibri"/>
              </a:rPr>
              <a:t>between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refractive </a:t>
            </a:r>
            <a:r>
              <a:rPr sz="3000" spc="-15" dirty="0">
                <a:latin typeface="Calibri"/>
                <a:cs typeface="Calibri"/>
              </a:rPr>
              <a:t>index </a:t>
            </a:r>
            <a:r>
              <a:rPr sz="3000" dirty="0">
                <a:latin typeface="Calibri"/>
                <a:cs typeface="Calibri"/>
              </a:rPr>
              <a:t>of the </a:t>
            </a:r>
            <a:r>
              <a:rPr sz="3000" spc="-5" dirty="0">
                <a:latin typeface="Calibri"/>
                <a:cs typeface="Calibri"/>
              </a:rPr>
              <a:t>two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media.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258267" y="1607642"/>
            <a:ext cx="8629650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Ray </a:t>
            </a:r>
            <a:r>
              <a:rPr sz="3200" dirty="0">
                <a:latin typeface="Calibri"/>
                <a:cs typeface="Calibri"/>
              </a:rPr>
              <a:t>angle </a:t>
            </a:r>
            <a:r>
              <a:rPr sz="3200" spc="-5" dirty="0">
                <a:latin typeface="Calibri"/>
                <a:cs typeface="Calibri"/>
              </a:rPr>
              <a:t>deviation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dispersion through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5" dirty="0">
                <a:latin typeface="Calibri"/>
                <a:cs typeface="Calibri"/>
              </a:rPr>
              <a:t>prism can be </a:t>
            </a:r>
            <a:r>
              <a:rPr sz="3200" spc="-10" dirty="0">
                <a:latin typeface="Calibri"/>
                <a:cs typeface="Calibri"/>
              </a:rPr>
              <a:t>determined by tracing </a:t>
            </a:r>
            <a:r>
              <a:rPr sz="3200" dirty="0">
                <a:latin typeface="Calibri"/>
                <a:cs typeface="Calibri"/>
              </a:rPr>
              <a:t>a sample </a:t>
            </a:r>
            <a:r>
              <a:rPr sz="3200" spc="-40" dirty="0">
                <a:latin typeface="Calibri"/>
                <a:cs typeface="Calibri"/>
              </a:rPr>
              <a:t>ray </a:t>
            </a:r>
            <a:r>
              <a:rPr sz="3200" spc="6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through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element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using </a:t>
            </a:r>
            <a:r>
              <a:rPr sz="3200" spc="-30" dirty="0">
                <a:latin typeface="Calibri"/>
                <a:cs typeface="Calibri"/>
              </a:rPr>
              <a:t>snell’s </a:t>
            </a:r>
            <a:r>
              <a:rPr sz="3200" spc="-10" dirty="0">
                <a:latin typeface="Calibri"/>
                <a:cs typeface="Calibri"/>
              </a:rPr>
              <a:t>law at </a:t>
            </a:r>
            <a:r>
              <a:rPr sz="3200" dirty="0">
                <a:latin typeface="Calibri"/>
                <a:cs typeface="Calibri"/>
              </a:rPr>
              <a:t>each  </a:t>
            </a:r>
            <a:r>
              <a:rPr sz="3200" spc="-15" dirty="0">
                <a:latin typeface="Calibri"/>
                <a:cs typeface="Calibri"/>
              </a:rPr>
              <a:t>interface. </a:t>
            </a:r>
            <a:r>
              <a:rPr sz="3200" spc="-25" dirty="0">
                <a:latin typeface="Calibri"/>
                <a:cs typeface="Calibri"/>
              </a:rPr>
              <a:t>We'll </a:t>
            </a:r>
            <a:r>
              <a:rPr sz="3200" spc="-15" dirty="0">
                <a:latin typeface="Calibri"/>
                <a:cs typeface="Calibri"/>
              </a:rPr>
              <a:t>express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emergent </a:t>
            </a:r>
            <a:r>
              <a:rPr sz="3200" dirty="0">
                <a:latin typeface="Calibri"/>
                <a:cs typeface="Calibri"/>
              </a:rPr>
              <a:t>angle </a:t>
            </a: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2350" spc="25" dirty="0">
                <a:latin typeface="Cambria Math"/>
                <a:cs typeface="Cambria Math"/>
              </a:rPr>
              <a:t> </a:t>
            </a:r>
            <a:r>
              <a:rPr sz="3200" dirty="0">
                <a:latin typeface="Calibri"/>
                <a:cs typeface="Calibri"/>
              </a:rPr>
              <a:t>and the </a:t>
            </a:r>
            <a:r>
              <a:rPr sz="3200" spc="-5" dirty="0">
                <a:latin typeface="Calibri"/>
                <a:cs typeface="Calibri"/>
              </a:rPr>
              <a:t>deviation </a:t>
            </a:r>
            <a:r>
              <a:rPr sz="3200" dirty="0">
                <a:latin typeface="Calibri"/>
                <a:cs typeface="Calibri"/>
              </a:rPr>
              <a:t>angle δ as functions of the  </a:t>
            </a:r>
            <a:r>
              <a:rPr sz="3200" spc="-5" dirty="0">
                <a:latin typeface="Calibri"/>
                <a:cs typeface="Calibri"/>
              </a:rPr>
              <a:t>incident </a:t>
            </a:r>
            <a:r>
              <a:rPr sz="3200" dirty="0">
                <a:latin typeface="Calibri"/>
                <a:cs typeface="Calibri"/>
              </a:rPr>
              <a:t>angle 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after</a:t>
            </a:r>
            <a:r>
              <a:rPr sz="3200" spc="6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this </a:t>
            </a:r>
            <a:r>
              <a:rPr sz="3200" spc="-5" dirty="0">
                <a:latin typeface="Calibri"/>
                <a:cs typeface="Calibri"/>
              </a:rPr>
              <a:t>we'll find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5" dirty="0">
                <a:latin typeface="Calibri"/>
                <a:cs typeface="Calibri"/>
              </a:rPr>
              <a:t>condition that </a:t>
            </a:r>
            <a:r>
              <a:rPr sz="3200" spc="-10" dirty="0">
                <a:latin typeface="Calibri"/>
                <a:cs typeface="Calibri"/>
              </a:rPr>
              <a:t>minimizes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deviation angle </a:t>
            </a:r>
            <a:r>
              <a:rPr sz="3200" dirty="0">
                <a:latin typeface="Cambria Math"/>
                <a:cs typeface="Cambria Math"/>
              </a:rPr>
              <a:t>𝛿 </a:t>
            </a:r>
            <a:r>
              <a:rPr sz="3200" dirty="0">
                <a:latin typeface="Calibri"/>
                <a:cs typeface="Calibri"/>
              </a:rPr>
              <a:t>as  </a:t>
            </a:r>
            <a:r>
              <a:rPr sz="3200" spc="-5" dirty="0">
                <a:latin typeface="Calibri"/>
                <a:cs typeface="Calibri"/>
              </a:rPr>
              <a:t>shown in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figure.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1682638" y="2613936"/>
            <a:ext cx="5119538" cy="3777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50507" y="2653079"/>
            <a:ext cx="4984889" cy="36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0507" y="2653079"/>
            <a:ext cx="4985385" cy="3641090"/>
          </a:xfrm>
          <a:custGeom>
            <a:avLst/>
            <a:gdLst/>
            <a:ahLst/>
            <a:cxnLst/>
            <a:rect l="l" t="t" r="r" b="b"/>
            <a:pathLst>
              <a:path w="4985384" h="3641090">
                <a:moveTo>
                  <a:pt x="0" y="3640790"/>
                </a:moveTo>
                <a:lnTo>
                  <a:pt x="2492444" y="0"/>
                </a:lnTo>
                <a:lnTo>
                  <a:pt x="4984889" y="3640790"/>
                </a:lnTo>
                <a:lnTo>
                  <a:pt x="0" y="3640790"/>
                </a:lnTo>
                <a:close/>
              </a:path>
            </a:pathLst>
          </a:custGeom>
          <a:ln w="13828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5322" y="4795267"/>
            <a:ext cx="2009139" cy="864869"/>
          </a:xfrm>
          <a:custGeom>
            <a:avLst/>
            <a:gdLst/>
            <a:ahLst/>
            <a:cxnLst/>
            <a:rect l="l" t="t" r="r" b="b"/>
            <a:pathLst>
              <a:path w="2009139" h="864870">
                <a:moveTo>
                  <a:pt x="1957510" y="32565"/>
                </a:moveTo>
                <a:lnTo>
                  <a:pt x="0" y="847555"/>
                </a:lnTo>
                <a:lnTo>
                  <a:pt x="6823" y="864792"/>
                </a:lnTo>
                <a:lnTo>
                  <a:pt x="1964406" y="49727"/>
                </a:lnTo>
                <a:lnTo>
                  <a:pt x="1975346" y="35183"/>
                </a:lnTo>
                <a:lnTo>
                  <a:pt x="1957510" y="32565"/>
                </a:lnTo>
                <a:close/>
              </a:path>
              <a:path w="2009139" h="864870">
                <a:moveTo>
                  <a:pt x="1997080" y="19598"/>
                </a:moveTo>
                <a:lnTo>
                  <a:pt x="1988657" y="19598"/>
                </a:lnTo>
                <a:lnTo>
                  <a:pt x="1995371" y="36834"/>
                </a:lnTo>
                <a:lnTo>
                  <a:pt x="1964406" y="49727"/>
                </a:lnTo>
                <a:lnTo>
                  <a:pt x="1904819" y="128912"/>
                </a:lnTo>
                <a:lnTo>
                  <a:pt x="1905545" y="134751"/>
                </a:lnTo>
                <a:lnTo>
                  <a:pt x="1913529" y="141017"/>
                </a:lnTo>
                <a:lnTo>
                  <a:pt x="1919155" y="140273"/>
                </a:lnTo>
                <a:lnTo>
                  <a:pt x="1922240" y="136201"/>
                </a:lnTo>
                <a:lnTo>
                  <a:pt x="2008618" y="21290"/>
                </a:lnTo>
                <a:lnTo>
                  <a:pt x="1997080" y="19598"/>
                </a:lnTo>
                <a:close/>
              </a:path>
              <a:path w="2009139" h="864870">
                <a:moveTo>
                  <a:pt x="1975346" y="35183"/>
                </a:moveTo>
                <a:lnTo>
                  <a:pt x="1964406" y="49727"/>
                </a:lnTo>
                <a:lnTo>
                  <a:pt x="1993942" y="37429"/>
                </a:lnTo>
                <a:lnTo>
                  <a:pt x="1990653" y="37429"/>
                </a:lnTo>
                <a:lnTo>
                  <a:pt x="1975346" y="35183"/>
                </a:lnTo>
                <a:close/>
              </a:path>
              <a:path w="2009139" h="864870">
                <a:moveTo>
                  <a:pt x="1984846" y="22554"/>
                </a:moveTo>
                <a:lnTo>
                  <a:pt x="1975346" y="35183"/>
                </a:lnTo>
                <a:lnTo>
                  <a:pt x="1990653" y="37429"/>
                </a:lnTo>
                <a:lnTo>
                  <a:pt x="1984846" y="22554"/>
                </a:lnTo>
                <a:close/>
              </a:path>
              <a:path w="2009139" h="864870">
                <a:moveTo>
                  <a:pt x="1989808" y="22554"/>
                </a:moveTo>
                <a:lnTo>
                  <a:pt x="1984846" y="22554"/>
                </a:lnTo>
                <a:lnTo>
                  <a:pt x="1990653" y="37429"/>
                </a:lnTo>
                <a:lnTo>
                  <a:pt x="1993942" y="37429"/>
                </a:lnTo>
                <a:lnTo>
                  <a:pt x="1995371" y="36834"/>
                </a:lnTo>
                <a:lnTo>
                  <a:pt x="1989808" y="22554"/>
                </a:lnTo>
                <a:close/>
              </a:path>
              <a:path w="2009139" h="864870">
                <a:moveTo>
                  <a:pt x="1988657" y="19598"/>
                </a:moveTo>
                <a:lnTo>
                  <a:pt x="1957510" y="32565"/>
                </a:lnTo>
                <a:lnTo>
                  <a:pt x="1975346" y="35183"/>
                </a:lnTo>
                <a:lnTo>
                  <a:pt x="1984846" y="22554"/>
                </a:lnTo>
                <a:lnTo>
                  <a:pt x="1989808" y="22554"/>
                </a:lnTo>
                <a:lnTo>
                  <a:pt x="1988657" y="19598"/>
                </a:lnTo>
                <a:close/>
              </a:path>
              <a:path w="2009139" h="864870">
                <a:moveTo>
                  <a:pt x="1863445" y="0"/>
                </a:moveTo>
                <a:lnTo>
                  <a:pt x="1858908" y="3532"/>
                </a:lnTo>
                <a:lnTo>
                  <a:pt x="1857456" y="13703"/>
                </a:lnTo>
                <a:lnTo>
                  <a:pt x="1860904" y="18408"/>
                </a:lnTo>
                <a:lnTo>
                  <a:pt x="1957510" y="32565"/>
                </a:lnTo>
                <a:lnTo>
                  <a:pt x="1988657" y="19598"/>
                </a:lnTo>
                <a:lnTo>
                  <a:pt x="1997080" y="19598"/>
                </a:lnTo>
                <a:lnTo>
                  <a:pt x="18634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95755" y="4420447"/>
            <a:ext cx="2675890" cy="385445"/>
          </a:xfrm>
          <a:custGeom>
            <a:avLst/>
            <a:gdLst/>
            <a:ahLst/>
            <a:cxnLst/>
            <a:rect l="l" t="t" r="r" b="b"/>
            <a:pathLst>
              <a:path w="2675890" h="385445">
                <a:moveTo>
                  <a:pt x="0" y="384972"/>
                </a:moveTo>
                <a:lnTo>
                  <a:pt x="2675726" y="0"/>
                </a:lnTo>
              </a:path>
            </a:pathLst>
          </a:custGeom>
          <a:ln w="185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71118" y="4411150"/>
            <a:ext cx="1955164" cy="154940"/>
          </a:xfrm>
          <a:custGeom>
            <a:avLst/>
            <a:gdLst/>
            <a:ahLst/>
            <a:cxnLst/>
            <a:rect l="l" t="t" r="r" b="b"/>
            <a:pathLst>
              <a:path w="1955165" h="154939">
                <a:moveTo>
                  <a:pt x="1902851" y="91132"/>
                </a:moveTo>
                <a:lnTo>
                  <a:pt x="1817025" y="138154"/>
                </a:lnTo>
                <a:lnTo>
                  <a:pt x="1815211" y="143732"/>
                </a:lnTo>
                <a:lnTo>
                  <a:pt x="1817570" y="148380"/>
                </a:lnTo>
                <a:lnTo>
                  <a:pt x="1819929" y="152843"/>
                </a:lnTo>
                <a:lnTo>
                  <a:pt x="1825554" y="154516"/>
                </a:lnTo>
                <a:lnTo>
                  <a:pt x="1938813" y="92412"/>
                </a:lnTo>
                <a:lnTo>
                  <a:pt x="1936431" y="92412"/>
                </a:lnTo>
                <a:lnTo>
                  <a:pt x="1902851" y="91132"/>
                </a:lnTo>
                <a:close/>
              </a:path>
              <a:path w="1955165" h="154939">
                <a:moveTo>
                  <a:pt x="1918794" y="82404"/>
                </a:moveTo>
                <a:lnTo>
                  <a:pt x="1902851" y="91132"/>
                </a:lnTo>
                <a:lnTo>
                  <a:pt x="1936431" y="92412"/>
                </a:lnTo>
                <a:lnTo>
                  <a:pt x="1936489" y="90925"/>
                </a:lnTo>
                <a:lnTo>
                  <a:pt x="1931894" y="90925"/>
                </a:lnTo>
                <a:lnTo>
                  <a:pt x="1918794" y="82404"/>
                </a:lnTo>
                <a:close/>
              </a:path>
              <a:path w="1955165" h="154939">
                <a:moveTo>
                  <a:pt x="1830998" y="3346"/>
                </a:moveTo>
                <a:lnTo>
                  <a:pt x="1825373" y="4648"/>
                </a:lnTo>
                <a:lnTo>
                  <a:pt x="1819929" y="13201"/>
                </a:lnTo>
                <a:lnTo>
                  <a:pt x="1821199" y="18965"/>
                </a:lnTo>
                <a:lnTo>
                  <a:pt x="1825554" y="21755"/>
                </a:lnTo>
                <a:lnTo>
                  <a:pt x="1903630" y="72540"/>
                </a:lnTo>
                <a:lnTo>
                  <a:pt x="1937156" y="73818"/>
                </a:lnTo>
                <a:lnTo>
                  <a:pt x="1936431" y="92412"/>
                </a:lnTo>
                <a:lnTo>
                  <a:pt x="1938813" y="92412"/>
                </a:lnTo>
                <a:lnTo>
                  <a:pt x="1954759" y="83673"/>
                </a:lnTo>
                <a:lnTo>
                  <a:pt x="1835172" y="5950"/>
                </a:lnTo>
                <a:lnTo>
                  <a:pt x="1830998" y="3346"/>
                </a:lnTo>
                <a:close/>
              </a:path>
              <a:path w="1955165" h="154939">
                <a:moveTo>
                  <a:pt x="725" y="0"/>
                </a:moveTo>
                <a:lnTo>
                  <a:pt x="0" y="18594"/>
                </a:lnTo>
                <a:lnTo>
                  <a:pt x="1902851" y="91132"/>
                </a:lnTo>
                <a:lnTo>
                  <a:pt x="1918794" y="82404"/>
                </a:lnTo>
                <a:lnTo>
                  <a:pt x="1903630" y="72540"/>
                </a:lnTo>
                <a:lnTo>
                  <a:pt x="725" y="0"/>
                </a:lnTo>
                <a:close/>
              </a:path>
              <a:path w="1955165" h="154939">
                <a:moveTo>
                  <a:pt x="1932438" y="74934"/>
                </a:moveTo>
                <a:lnTo>
                  <a:pt x="1918794" y="82404"/>
                </a:lnTo>
                <a:lnTo>
                  <a:pt x="1931894" y="90925"/>
                </a:lnTo>
                <a:lnTo>
                  <a:pt x="1932438" y="74934"/>
                </a:lnTo>
                <a:close/>
              </a:path>
              <a:path w="1955165" h="154939">
                <a:moveTo>
                  <a:pt x="1937113" y="74934"/>
                </a:moveTo>
                <a:lnTo>
                  <a:pt x="1932438" y="74934"/>
                </a:lnTo>
                <a:lnTo>
                  <a:pt x="1931894" y="90925"/>
                </a:lnTo>
                <a:lnTo>
                  <a:pt x="1936489" y="90925"/>
                </a:lnTo>
                <a:lnTo>
                  <a:pt x="1937113" y="74934"/>
                </a:lnTo>
                <a:close/>
              </a:path>
              <a:path w="1955165" h="154939">
                <a:moveTo>
                  <a:pt x="1903630" y="72540"/>
                </a:moveTo>
                <a:lnTo>
                  <a:pt x="1918794" y="82404"/>
                </a:lnTo>
                <a:lnTo>
                  <a:pt x="1932438" y="74934"/>
                </a:lnTo>
                <a:lnTo>
                  <a:pt x="1937113" y="74934"/>
                </a:lnTo>
                <a:lnTo>
                  <a:pt x="1937156" y="73818"/>
                </a:lnTo>
                <a:lnTo>
                  <a:pt x="1903630" y="725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79021" y="4119223"/>
            <a:ext cx="2937510" cy="1649730"/>
          </a:xfrm>
          <a:custGeom>
            <a:avLst/>
            <a:gdLst/>
            <a:ahLst/>
            <a:cxnLst/>
            <a:rect l="l" t="t" r="r" b="b"/>
            <a:pathLst>
              <a:path w="2937510" h="1649729">
                <a:moveTo>
                  <a:pt x="0" y="0"/>
                </a:moveTo>
                <a:lnTo>
                  <a:pt x="2937038" y="1649370"/>
                </a:lnTo>
              </a:path>
            </a:pathLst>
          </a:custGeom>
          <a:ln w="1386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57722" y="3659949"/>
            <a:ext cx="3009900" cy="1905635"/>
          </a:xfrm>
          <a:custGeom>
            <a:avLst/>
            <a:gdLst/>
            <a:ahLst/>
            <a:cxnLst/>
            <a:rect l="l" t="t" r="r" b="b"/>
            <a:pathLst>
              <a:path w="3009900" h="1905635">
                <a:moveTo>
                  <a:pt x="3009624" y="0"/>
                </a:moveTo>
                <a:lnTo>
                  <a:pt x="0" y="1905020"/>
                </a:lnTo>
              </a:path>
            </a:pathLst>
          </a:custGeom>
          <a:ln w="13849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68728" y="4130380"/>
            <a:ext cx="2832100" cy="298450"/>
          </a:xfrm>
          <a:custGeom>
            <a:avLst/>
            <a:gdLst/>
            <a:ahLst/>
            <a:cxnLst/>
            <a:rect l="l" t="t" r="r" b="b"/>
            <a:pathLst>
              <a:path w="2832100" h="298450">
                <a:moveTo>
                  <a:pt x="2831787" y="298435"/>
                </a:moveTo>
                <a:lnTo>
                  <a:pt x="0" y="0"/>
                </a:lnTo>
              </a:path>
            </a:pathLst>
          </a:custGeom>
          <a:ln w="1394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84867" y="3841241"/>
            <a:ext cx="2100580" cy="952500"/>
          </a:xfrm>
          <a:custGeom>
            <a:avLst/>
            <a:gdLst/>
            <a:ahLst/>
            <a:cxnLst/>
            <a:rect l="l" t="t" r="r" b="b"/>
            <a:pathLst>
              <a:path w="2100579" h="952500">
                <a:moveTo>
                  <a:pt x="0" y="952073"/>
                </a:moveTo>
                <a:lnTo>
                  <a:pt x="2100476" y="0"/>
                </a:lnTo>
              </a:path>
            </a:pathLst>
          </a:custGeom>
          <a:ln w="1388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66771" y="4164593"/>
            <a:ext cx="200339" cy="2365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34458" y="4205685"/>
            <a:ext cx="64420" cy="957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27599" y="4198827"/>
            <a:ext cx="78138" cy="10947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64736" y="4720277"/>
            <a:ext cx="200339" cy="23651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32241" y="4759864"/>
            <a:ext cx="64420" cy="976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25384" y="4753006"/>
            <a:ext cx="78135" cy="1113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71493" y="4358715"/>
            <a:ext cx="200339" cy="21420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38817" y="4399064"/>
            <a:ext cx="64420" cy="7437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31938" y="4392185"/>
            <a:ext cx="78178" cy="881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52518" y="4396740"/>
            <a:ext cx="655457" cy="51096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59051" y="4470372"/>
            <a:ext cx="642392" cy="3637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20024" y="4503842"/>
            <a:ext cx="520446" cy="23874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384617" y="4484002"/>
            <a:ext cx="187960" cy="20510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1150" spc="565" dirty="0">
                <a:latin typeface="Cambria Math"/>
                <a:cs typeface="Cambria Math"/>
              </a:rPr>
              <a:t> </a:t>
            </a:r>
            <a:r>
              <a:rPr sz="1200" spc="15" baseline="-17361" dirty="0">
                <a:latin typeface="Cambria Math"/>
                <a:cs typeface="Cambria Math"/>
              </a:rPr>
              <a:t>1</a:t>
            </a:r>
            <a:endParaRPr sz="1200" baseline="-17361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260917" y="4171379"/>
            <a:ext cx="601017" cy="49980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67449" y="4245012"/>
            <a:ext cx="590129" cy="35254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328423" y="4278388"/>
            <a:ext cx="468184" cy="22759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459078" y="4461447"/>
            <a:ext cx="727318" cy="55336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465611" y="4535080"/>
            <a:ext cx="714252" cy="40609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26584" y="4568549"/>
            <a:ext cx="592307" cy="28114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802597" y="4626804"/>
            <a:ext cx="8382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10" dirty="0">
                <a:latin typeface="Cambria Math"/>
                <a:cs typeface="Cambria Math"/>
              </a:rPr>
              <a:t>2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756868" y="4492927"/>
            <a:ext cx="113664" cy="205104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25" spc="232" baseline="-21739" dirty="0">
                <a:latin typeface="Cambria Math"/>
                <a:cs typeface="Cambria Math"/>
              </a:rPr>
              <a:t> </a:t>
            </a:r>
            <a:r>
              <a:rPr sz="800" spc="105" dirty="0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069769" y="4720277"/>
            <a:ext cx="644569" cy="56451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74125" y="4791678"/>
            <a:ext cx="633681" cy="417251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35097" y="4825148"/>
            <a:ext cx="511736" cy="292299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367196" y="4882956"/>
            <a:ext cx="8382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spc="15" dirty="0">
                <a:latin typeface="Cambria Math"/>
                <a:cs typeface="Cambria Math"/>
              </a:rPr>
              <a:t>1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323644" y="4749079"/>
            <a:ext cx="113664" cy="2057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25" spc="232" baseline="-21739" dirty="0">
                <a:latin typeface="Cambria Math"/>
                <a:cs typeface="Cambria Math"/>
              </a:rPr>
              <a:t> </a:t>
            </a:r>
            <a:r>
              <a:rPr sz="800" spc="105" dirty="0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260917" y="3957082"/>
            <a:ext cx="601017" cy="43287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67449" y="4032946"/>
            <a:ext cx="587952" cy="285605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28423" y="4066416"/>
            <a:ext cx="466006" cy="160652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465070" y="4032993"/>
            <a:ext cx="190500" cy="43053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220"/>
              </a:spcBef>
            </a:pPr>
            <a:r>
              <a:rPr sz="1300" spc="40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1150" spc="585" dirty="0">
                <a:latin typeface="Cambria Math"/>
                <a:cs typeface="Cambria Math"/>
              </a:rPr>
              <a:t> </a:t>
            </a:r>
            <a:r>
              <a:rPr sz="1200" spc="15" baseline="-17361" dirty="0">
                <a:latin typeface="Cambria Math"/>
                <a:cs typeface="Cambria Math"/>
              </a:rPr>
              <a:t>2</a:t>
            </a:r>
            <a:endParaRPr sz="1200" baseline="-17361">
              <a:latin typeface="Cambria Math"/>
              <a:cs typeface="Cambria Math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279245" y="4108996"/>
            <a:ext cx="41910" cy="213995"/>
          </a:xfrm>
          <a:custGeom>
            <a:avLst/>
            <a:gdLst/>
            <a:ahLst/>
            <a:cxnLst/>
            <a:rect l="l" t="t" r="r" b="b"/>
            <a:pathLst>
              <a:path w="41910" h="213995">
                <a:moveTo>
                  <a:pt x="0" y="0"/>
                </a:moveTo>
                <a:lnTo>
                  <a:pt x="15016" y="38094"/>
                </a:lnTo>
                <a:lnTo>
                  <a:pt x="31393" y="85532"/>
                </a:lnTo>
                <a:lnTo>
                  <a:pt x="37526" y="131675"/>
                </a:lnTo>
                <a:lnTo>
                  <a:pt x="41626" y="185261"/>
                </a:lnTo>
                <a:lnTo>
                  <a:pt x="41737" y="213832"/>
                </a:lnTo>
              </a:path>
            </a:pathLst>
          </a:custGeom>
          <a:ln w="13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92259" y="4612952"/>
            <a:ext cx="20955" cy="128905"/>
          </a:xfrm>
          <a:custGeom>
            <a:avLst/>
            <a:gdLst/>
            <a:ahLst/>
            <a:cxnLst/>
            <a:rect l="l" t="t" r="r" b="b"/>
            <a:pathLst>
              <a:path w="20955" h="128904">
                <a:moveTo>
                  <a:pt x="0" y="0"/>
                </a:moveTo>
                <a:lnTo>
                  <a:pt x="2636" y="13362"/>
                </a:lnTo>
                <a:lnTo>
                  <a:pt x="5307" y="26715"/>
                </a:lnTo>
                <a:lnTo>
                  <a:pt x="7910" y="40074"/>
                </a:lnTo>
                <a:lnTo>
                  <a:pt x="10343" y="53458"/>
                </a:lnTo>
                <a:lnTo>
                  <a:pt x="16658" y="86899"/>
                </a:lnTo>
                <a:lnTo>
                  <a:pt x="19757" y="102348"/>
                </a:lnTo>
                <a:lnTo>
                  <a:pt x="20780" y="112063"/>
                </a:lnTo>
                <a:lnTo>
                  <a:pt x="20868" y="128299"/>
                </a:lnTo>
              </a:path>
            </a:pathLst>
          </a:custGeom>
          <a:ln w="136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757591" y="4333985"/>
            <a:ext cx="23495" cy="171450"/>
          </a:xfrm>
          <a:custGeom>
            <a:avLst/>
            <a:gdLst/>
            <a:ahLst/>
            <a:cxnLst/>
            <a:rect l="l" t="t" r="r" b="b"/>
            <a:pathLst>
              <a:path w="23495" h="171450">
                <a:moveTo>
                  <a:pt x="23409" y="0"/>
                </a:moveTo>
                <a:lnTo>
                  <a:pt x="9779" y="34429"/>
                </a:lnTo>
                <a:lnTo>
                  <a:pt x="2560" y="53977"/>
                </a:lnTo>
                <a:lnTo>
                  <a:pt x="0" y="68031"/>
                </a:lnTo>
                <a:lnTo>
                  <a:pt x="342" y="85973"/>
                </a:lnTo>
                <a:lnTo>
                  <a:pt x="1834" y="117190"/>
                </a:lnTo>
                <a:lnTo>
                  <a:pt x="2722" y="171065"/>
                </a:lnTo>
              </a:path>
            </a:pathLst>
          </a:custGeom>
          <a:ln w="136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62895" y="4466609"/>
            <a:ext cx="107117" cy="237776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82307" y="4752407"/>
            <a:ext cx="10160" cy="257810"/>
          </a:xfrm>
          <a:custGeom>
            <a:avLst/>
            <a:gdLst/>
            <a:ahLst/>
            <a:cxnLst/>
            <a:rect l="l" t="t" r="r" b="b"/>
            <a:pathLst>
              <a:path w="10160" h="257810">
                <a:moveTo>
                  <a:pt x="153" y="0"/>
                </a:moveTo>
                <a:lnTo>
                  <a:pt x="3062" y="16023"/>
                </a:lnTo>
                <a:lnTo>
                  <a:pt x="6277" y="32019"/>
                </a:lnTo>
                <a:lnTo>
                  <a:pt x="8880" y="48070"/>
                </a:lnTo>
                <a:lnTo>
                  <a:pt x="9952" y="64261"/>
                </a:lnTo>
                <a:lnTo>
                  <a:pt x="8931" y="112498"/>
                </a:lnTo>
                <a:lnTo>
                  <a:pt x="6413" y="160692"/>
                </a:lnTo>
                <a:lnTo>
                  <a:pt x="3215" y="208861"/>
                </a:lnTo>
                <a:lnTo>
                  <a:pt x="153" y="257026"/>
                </a:lnTo>
                <a:lnTo>
                  <a:pt x="0" y="257698"/>
                </a:lnTo>
                <a:lnTo>
                  <a:pt x="17" y="251680"/>
                </a:lnTo>
                <a:lnTo>
                  <a:pt x="102" y="242984"/>
                </a:lnTo>
                <a:lnTo>
                  <a:pt x="153" y="235624"/>
                </a:lnTo>
              </a:path>
            </a:pathLst>
          </a:custGeom>
          <a:ln w="136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09396" y="4198814"/>
            <a:ext cx="190672" cy="23780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038801" y="2888294"/>
            <a:ext cx="375920" cy="55244"/>
          </a:xfrm>
          <a:custGeom>
            <a:avLst/>
            <a:gdLst/>
            <a:ahLst/>
            <a:cxnLst/>
            <a:rect l="l" t="t" r="r" b="b"/>
            <a:pathLst>
              <a:path w="375920" h="55244">
                <a:moveTo>
                  <a:pt x="375636" y="0"/>
                </a:moveTo>
                <a:lnTo>
                  <a:pt x="362777" y="8474"/>
                </a:lnTo>
                <a:lnTo>
                  <a:pt x="350071" y="17176"/>
                </a:lnTo>
                <a:lnTo>
                  <a:pt x="337128" y="25285"/>
                </a:lnTo>
                <a:lnTo>
                  <a:pt x="297832" y="38745"/>
                </a:lnTo>
                <a:lnTo>
                  <a:pt x="271292" y="42580"/>
                </a:lnTo>
                <a:lnTo>
                  <a:pt x="220876" y="49821"/>
                </a:lnTo>
                <a:lnTo>
                  <a:pt x="182810" y="53592"/>
                </a:lnTo>
                <a:lnTo>
                  <a:pt x="149392" y="54852"/>
                </a:lnTo>
                <a:lnTo>
                  <a:pt x="112919" y="54563"/>
                </a:lnTo>
                <a:lnTo>
                  <a:pt x="65689" y="53685"/>
                </a:lnTo>
                <a:lnTo>
                  <a:pt x="0" y="53179"/>
                </a:lnTo>
              </a:path>
            </a:pathLst>
          </a:custGeom>
          <a:ln w="185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977829" y="2973083"/>
            <a:ext cx="496492" cy="510965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984362" y="3046716"/>
            <a:ext cx="483427" cy="36370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45334" y="3080185"/>
            <a:ext cx="361481" cy="238748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4164561" y="3057258"/>
            <a:ext cx="141605" cy="2717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00" spc="-15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3749181" y="3486280"/>
            <a:ext cx="592307" cy="542203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755714" y="3559913"/>
            <a:ext cx="579241" cy="397169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816686" y="3593382"/>
            <a:ext cx="457296" cy="272217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997909" y="3463967"/>
            <a:ext cx="503025" cy="305686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3136370" y="3441598"/>
            <a:ext cx="220979" cy="27178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1600" spc="515" dirty="0">
                <a:latin typeface="Cambria Math"/>
                <a:cs typeface="Cambria Math"/>
              </a:rPr>
              <a:t> </a:t>
            </a:r>
            <a:r>
              <a:rPr sz="1725" spc="37" baseline="-16908" dirty="0">
                <a:latin typeface="Cambria Math"/>
                <a:cs typeface="Cambria Math"/>
              </a:rPr>
              <a:t>1</a:t>
            </a:r>
            <a:endParaRPr sz="1725" baseline="-16908">
              <a:latin typeface="Cambria Math"/>
              <a:cs typeface="Cambria Math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3683853" y="3903531"/>
            <a:ext cx="529156" cy="486421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690385" y="3977164"/>
            <a:ext cx="516091" cy="339156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751359" y="4010633"/>
            <a:ext cx="394145" cy="214203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3870585" y="3571013"/>
            <a:ext cx="288925" cy="64579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565"/>
              </a:spcBef>
            </a:pPr>
            <a:r>
              <a:rPr sz="1600" spc="550" dirty="0">
                <a:latin typeface="Cambria Math"/>
                <a:cs typeface="Cambria Math"/>
              </a:rPr>
              <a:t> </a:t>
            </a:r>
            <a:r>
              <a:rPr sz="1725" spc="37" baseline="-16908" dirty="0">
                <a:latin typeface="Cambria Math"/>
                <a:cs typeface="Cambria Math"/>
              </a:rPr>
              <a:t>2</a:t>
            </a:r>
            <a:endParaRPr sz="1725" baseline="-16908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475"/>
              </a:spcBef>
            </a:pPr>
            <a:r>
              <a:rPr sz="1300" spc="-10" dirty="0">
                <a:latin typeface="Calibri"/>
                <a:cs typeface="Calibri"/>
              </a:rPr>
              <a:t>3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2525369" y="4816223"/>
            <a:ext cx="444230" cy="638149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531902" y="4887624"/>
            <a:ext cx="431164" cy="490884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592875" y="4921093"/>
            <a:ext cx="309219" cy="365931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2711738" y="4903931"/>
            <a:ext cx="11747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15" dirty="0">
                <a:latin typeface="Calibri"/>
                <a:cs typeface="Calibri"/>
              </a:rPr>
              <a:t>1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5201640" y="4396740"/>
            <a:ext cx="675056" cy="705087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208173" y="4470372"/>
            <a:ext cx="661990" cy="557822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269146" y="4503842"/>
            <a:ext cx="540044" cy="432870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388916" y="4486233"/>
            <a:ext cx="11747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-15" dirty="0">
                <a:latin typeface="Calibri"/>
                <a:cs typeface="Calibri"/>
              </a:rPr>
              <a:t>2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2194374" y="4637774"/>
            <a:ext cx="335079" cy="363646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2312693" y="4662059"/>
            <a:ext cx="83185" cy="248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30" dirty="0">
                <a:latin typeface="Cambria Math"/>
                <a:cs typeface="Cambria Math"/>
              </a:rPr>
              <a:t> 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365500" y="4756219"/>
            <a:ext cx="99060" cy="180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00" spc="20" dirty="0">
                <a:latin typeface="Cambria Math"/>
                <a:cs typeface="Cambria Math"/>
              </a:rPr>
              <a:t>1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820079" y="4126661"/>
            <a:ext cx="640214" cy="274448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6059617" y="4104664"/>
            <a:ext cx="83185" cy="247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spc="130" dirty="0">
                <a:latin typeface="Cambria Math"/>
                <a:cs typeface="Cambria Math"/>
              </a:rPr>
              <a:t> 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116235" y="4198378"/>
            <a:ext cx="99060" cy="180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00" spc="20" dirty="0">
                <a:latin typeface="Cambria Math"/>
                <a:cs typeface="Cambria Math"/>
              </a:rPr>
              <a:t>2</a:t>
            </a:r>
            <a:endParaRPr sz="1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10703"/>
            <a:ext cx="4961255" cy="119634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deviation </a:t>
            </a:r>
            <a:r>
              <a:rPr sz="3200" dirty="0">
                <a:latin typeface="Calibri"/>
                <a:cs typeface="Calibri"/>
              </a:rPr>
              <a:t>angle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15" dirty="0">
                <a:latin typeface="Cambria Math"/>
                <a:cs typeface="Cambria Math"/>
              </a:rPr>
              <a:t>𝛿</a:t>
            </a:r>
            <a:r>
              <a:rPr sz="3200" spc="15" dirty="0">
                <a:latin typeface="Calibri"/>
                <a:cs typeface="Calibri"/>
              </a:rPr>
              <a:t>equal: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𝛿 = </a:t>
            </a:r>
            <a:r>
              <a:rPr sz="3200" spc="-10" dirty="0">
                <a:latin typeface="Cambria Math"/>
                <a:cs typeface="Cambria Math"/>
              </a:rPr>
              <a:t>𝜔</a:t>
            </a:r>
            <a:r>
              <a:rPr sz="3525" spc="-15" baseline="-15366" dirty="0">
                <a:latin typeface="Cambria Math"/>
                <a:cs typeface="Cambria Math"/>
              </a:rPr>
              <a:t>1 </a:t>
            </a:r>
            <a:r>
              <a:rPr sz="3200" dirty="0">
                <a:latin typeface="Cambria Math"/>
                <a:cs typeface="Cambria Math"/>
              </a:rPr>
              <a:t>+</a:t>
            </a:r>
            <a:r>
              <a:rPr sz="3200" spc="-420" dirty="0">
                <a:latin typeface="Cambria Math"/>
                <a:cs typeface="Cambria Math"/>
              </a:rPr>
              <a:t> </a:t>
            </a:r>
            <a:r>
              <a:rPr sz="3200" spc="30" dirty="0">
                <a:latin typeface="Cambria Math"/>
                <a:cs typeface="Cambria Math"/>
              </a:rPr>
              <a:t>𝜔</a:t>
            </a:r>
            <a:r>
              <a:rPr sz="3525" spc="44" baseline="-15366" dirty="0">
                <a:latin typeface="Cambria Math"/>
                <a:cs typeface="Cambria Math"/>
              </a:rPr>
              <a:t>2</a:t>
            </a:r>
            <a:endParaRPr sz="3525" baseline="-15366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95142" y="2978277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778328"/>
            <a:ext cx="338010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775970" algn="l"/>
                <a:tab pos="3258820" algn="l"/>
              </a:tabLst>
            </a:pPr>
            <a:r>
              <a:rPr sz="3200" spc="-65" dirty="0">
                <a:latin typeface="Cambria Math"/>
                <a:cs typeface="Cambria Math"/>
              </a:rPr>
              <a:t>𝑖</a:t>
            </a:r>
            <a:r>
              <a:rPr sz="3525" spc="75" baseline="-15366" dirty="0">
                <a:latin typeface="Cambria Math"/>
                <a:cs typeface="Cambria Math"/>
              </a:rPr>
              <a:t>1</a:t>
            </a:r>
            <a:r>
              <a:rPr sz="3525" baseline="-15366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spc="-70" dirty="0">
                <a:latin typeface="Cambria Math"/>
                <a:cs typeface="Cambria Math"/>
              </a:rPr>
              <a:t>𝜔</a:t>
            </a:r>
            <a:r>
              <a:rPr sz="3525" spc="75" baseline="-15366" dirty="0">
                <a:latin typeface="Cambria Math"/>
                <a:cs typeface="Cambria Math"/>
              </a:rPr>
              <a:t>1</a:t>
            </a:r>
            <a:r>
              <a:rPr sz="3525" baseline="-15366" dirty="0">
                <a:latin typeface="Cambria Math"/>
                <a:cs typeface="Cambria Math"/>
              </a:rPr>
              <a:t> </a:t>
            </a:r>
            <a:r>
              <a:rPr sz="3525" spc="-307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+</a:t>
            </a:r>
            <a:r>
              <a:rPr sz="3200" spc="10" dirty="0">
                <a:latin typeface="Cambria Math"/>
                <a:cs typeface="Cambria Math"/>
              </a:rPr>
              <a:t> 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r>
              <a:rPr sz="3525" baseline="29550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;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84442" y="2978277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68392" y="2778328"/>
            <a:ext cx="20764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00710" algn="l"/>
              </a:tabLst>
            </a:pPr>
            <a:r>
              <a:rPr sz="3200" spc="-10" dirty="0">
                <a:latin typeface="Cambria Math"/>
                <a:cs typeface="Cambria Math"/>
              </a:rPr>
              <a:t>𝜔</a:t>
            </a:r>
            <a:r>
              <a:rPr sz="3525" spc="-15" baseline="-15366" dirty="0">
                <a:latin typeface="Cambria Math"/>
                <a:cs typeface="Cambria Math"/>
              </a:rPr>
              <a:t>1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75" dirty="0">
                <a:latin typeface="Cambria Math"/>
                <a:cs typeface="Cambria Math"/>
              </a:rPr>
              <a:t> </a:t>
            </a:r>
            <a:r>
              <a:rPr sz="3200" spc="155" dirty="0">
                <a:latin typeface="Cambria Math"/>
                <a:cs typeface="Cambria Math"/>
              </a:rPr>
              <a:t>𝑖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endParaRPr sz="3525" baseline="295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22575" y="3563492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363848"/>
            <a:ext cx="30245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785495" algn="l"/>
                <a:tab pos="2902585" algn="l"/>
              </a:tabLst>
            </a:pPr>
            <a:r>
              <a:rPr sz="3200" dirty="0">
                <a:latin typeface="Cambria Math"/>
                <a:cs typeface="Cambria Math"/>
              </a:rPr>
              <a:t>𝑖</a:t>
            </a:r>
            <a:r>
              <a:rPr sz="3525" spc="75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𝜔</a:t>
            </a:r>
            <a:r>
              <a:rPr sz="3525" spc="75" baseline="-15366" dirty="0">
                <a:latin typeface="Cambria Math"/>
                <a:cs typeface="Cambria Math"/>
              </a:rPr>
              <a:t>2</a:t>
            </a:r>
            <a:r>
              <a:rPr sz="3525" baseline="-15366" dirty="0">
                <a:latin typeface="Cambria Math"/>
                <a:cs typeface="Cambria Math"/>
              </a:rPr>
              <a:t> </a:t>
            </a:r>
            <a:r>
              <a:rPr sz="3525" spc="-292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+ 𝑖</a:t>
            </a:r>
            <a:r>
              <a:rPr sz="3200" spc="-30" dirty="0">
                <a:latin typeface="Cambria Math"/>
                <a:cs typeface="Cambria Math"/>
              </a:rPr>
              <a:t> 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r>
              <a:rPr sz="3525" baseline="29550" dirty="0">
                <a:latin typeface="Cambria Math"/>
                <a:cs typeface="Cambria Math"/>
              </a:rPr>
              <a:t>	</a:t>
            </a:r>
            <a:r>
              <a:rPr sz="3200" dirty="0">
                <a:latin typeface="Calibri"/>
                <a:cs typeface="Calibri"/>
              </a:rPr>
              <a:t>;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22289" y="3563492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0459" y="3363848"/>
            <a:ext cx="21602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08330" algn="l"/>
              </a:tabLst>
            </a:pPr>
            <a:r>
              <a:rPr sz="3200" spc="30" dirty="0">
                <a:latin typeface="Cambria Math"/>
                <a:cs typeface="Cambria Math"/>
              </a:rPr>
              <a:t>𝜔</a:t>
            </a:r>
            <a:r>
              <a:rPr sz="3525" spc="44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14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𝑖</a:t>
            </a:r>
            <a:r>
              <a:rPr sz="3200" spc="-20" dirty="0">
                <a:latin typeface="Cambria Math"/>
                <a:cs typeface="Cambria Math"/>
              </a:rPr>
              <a:t> 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endParaRPr sz="3525" baseline="295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73401" y="5251069"/>
            <a:ext cx="1169035" cy="377190"/>
          </a:xfrm>
          <a:custGeom>
            <a:avLst/>
            <a:gdLst/>
            <a:ahLst/>
            <a:cxnLst/>
            <a:rect l="l" t="t" r="r" b="b"/>
            <a:pathLst>
              <a:path w="1169035" h="377189">
                <a:moveTo>
                  <a:pt x="1048512" y="0"/>
                </a:moveTo>
                <a:lnTo>
                  <a:pt x="1043051" y="15366"/>
                </a:lnTo>
                <a:lnTo>
                  <a:pt x="1064934" y="24818"/>
                </a:lnTo>
                <a:lnTo>
                  <a:pt x="1083722" y="37925"/>
                </a:lnTo>
                <a:lnTo>
                  <a:pt x="1112012" y="75056"/>
                </a:lnTo>
                <a:lnTo>
                  <a:pt x="1128760" y="125142"/>
                </a:lnTo>
                <a:lnTo>
                  <a:pt x="1134364" y="186562"/>
                </a:lnTo>
                <a:lnTo>
                  <a:pt x="1132961" y="219805"/>
                </a:lnTo>
                <a:lnTo>
                  <a:pt x="1121773" y="277145"/>
                </a:lnTo>
                <a:lnTo>
                  <a:pt x="1099317" y="321947"/>
                </a:lnTo>
                <a:lnTo>
                  <a:pt x="1065166" y="352148"/>
                </a:lnTo>
                <a:lnTo>
                  <a:pt x="1043686" y="361657"/>
                </a:lnTo>
                <a:lnTo>
                  <a:pt x="1048512" y="376948"/>
                </a:lnTo>
                <a:lnTo>
                  <a:pt x="1099851" y="352840"/>
                </a:lnTo>
                <a:lnTo>
                  <a:pt x="1137666" y="311149"/>
                </a:lnTo>
                <a:lnTo>
                  <a:pt x="1160922" y="255206"/>
                </a:lnTo>
                <a:lnTo>
                  <a:pt x="1168654" y="188594"/>
                </a:lnTo>
                <a:lnTo>
                  <a:pt x="1166721" y="154070"/>
                </a:lnTo>
                <a:lnTo>
                  <a:pt x="1151187" y="92833"/>
                </a:lnTo>
                <a:lnTo>
                  <a:pt x="1120324" y="42969"/>
                </a:lnTo>
                <a:lnTo>
                  <a:pt x="1075799" y="9909"/>
                </a:lnTo>
                <a:lnTo>
                  <a:pt x="1048512" y="0"/>
                </a:lnTo>
                <a:close/>
              </a:path>
              <a:path w="1169035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89"/>
                </a:lnTo>
                <a:lnTo>
                  <a:pt x="92763" y="367096"/>
                </a:lnTo>
                <a:lnTo>
                  <a:pt x="120142" y="376948"/>
                </a:lnTo>
                <a:lnTo>
                  <a:pt x="124968" y="361657"/>
                </a:lnTo>
                <a:lnTo>
                  <a:pt x="103487" y="352148"/>
                </a:lnTo>
                <a:lnTo>
                  <a:pt x="84947" y="338913"/>
                </a:lnTo>
                <a:lnTo>
                  <a:pt x="56642" y="301243"/>
                </a:lnTo>
                <a:lnTo>
                  <a:pt x="39893" y="249999"/>
                </a:lnTo>
                <a:lnTo>
                  <a:pt x="34290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5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35940" y="3949446"/>
            <a:ext cx="4547870" cy="1701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7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  <a:tab pos="4365625" algn="l"/>
              </a:tabLst>
            </a:pPr>
            <a:r>
              <a:rPr sz="3200" dirty="0">
                <a:latin typeface="Cambria Math"/>
                <a:cs typeface="Cambria Math"/>
              </a:rPr>
              <a:t>𝛿</a:t>
            </a:r>
            <a:r>
              <a:rPr sz="3200" spc="30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(</a:t>
            </a:r>
            <a:r>
              <a:rPr sz="3200" spc="-70" dirty="0">
                <a:latin typeface="Cambria Math"/>
                <a:cs typeface="Cambria Math"/>
              </a:rPr>
              <a:t>𝑖</a:t>
            </a:r>
            <a:r>
              <a:rPr sz="3525" spc="254" baseline="-15366" dirty="0">
                <a:latin typeface="Cambria Math"/>
                <a:cs typeface="Cambria Math"/>
              </a:rPr>
              <a:t>1</a:t>
            </a:r>
            <a:r>
              <a:rPr sz="3200" spc="-10" dirty="0">
                <a:latin typeface="Cambria Math"/>
                <a:cs typeface="Cambria Math"/>
              </a:rPr>
              <a:t>−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r>
              <a:rPr sz="3525" spc="-157" baseline="2955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)</a:t>
            </a:r>
            <a:r>
              <a:rPr sz="3200" spc="-1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+</a:t>
            </a:r>
            <a:r>
              <a:rPr sz="3200" spc="-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(</a:t>
            </a:r>
            <a:r>
              <a:rPr sz="3200" spc="5" dirty="0">
                <a:latin typeface="Cambria Math"/>
                <a:cs typeface="Cambria Math"/>
              </a:rPr>
              <a:t> 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75" baseline="-15366" dirty="0">
                <a:latin typeface="Cambria Math"/>
                <a:cs typeface="Cambria Math"/>
              </a:rPr>
              <a:t>2</a:t>
            </a:r>
            <a:r>
              <a:rPr sz="3525" baseline="-15366" dirty="0">
                <a:latin typeface="Cambria Math"/>
                <a:cs typeface="Cambria Math"/>
              </a:rPr>
              <a:t> </a:t>
            </a:r>
            <a:r>
              <a:rPr sz="3525" spc="-307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𝑖</a:t>
            </a:r>
            <a:r>
              <a:rPr sz="3200" spc="-30" dirty="0">
                <a:latin typeface="Cambria Math"/>
                <a:cs typeface="Cambria Math"/>
              </a:rPr>
              <a:t> 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r>
              <a:rPr sz="3525" baseline="29550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)</a:t>
            </a:r>
            <a:endParaRPr sz="3200">
              <a:latin typeface="Cambria Math"/>
              <a:cs typeface="Cambria Math"/>
            </a:endParaRPr>
          </a:p>
          <a:p>
            <a:pPr marR="321945" algn="r">
              <a:lnSpc>
                <a:spcPts val="1680"/>
              </a:lnSpc>
              <a:tabLst>
                <a:tab pos="2025650" algn="l"/>
              </a:tabLst>
            </a:pPr>
            <a:r>
              <a:rPr sz="2350" spc="50" dirty="0">
                <a:latin typeface="Cambria Math"/>
                <a:cs typeface="Cambria Math"/>
              </a:rPr>
              <a:t>1	2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ts val="2700"/>
              </a:lnSpc>
              <a:spcBef>
                <a:spcPts val="234"/>
              </a:spcBef>
              <a:buFont typeface="Arial"/>
              <a:buChar char="•"/>
              <a:tabLst>
                <a:tab pos="355600" algn="l"/>
                <a:tab pos="356235" algn="l"/>
                <a:tab pos="3498215" algn="l"/>
                <a:tab pos="4341495" algn="l"/>
              </a:tabLst>
            </a:pPr>
            <a:r>
              <a:rPr sz="3200" dirty="0">
                <a:latin typeface="Cambria Math"/>
                <a:cs typeface="Cambria Math"/>
              </a:rPr>
              <a:t>𝛿  = </a:t>
            </a:r>
            <a:r>
              <a:rPr sz="3200" spc="-5" dirty="0">
                <a:latin typeface="Cambria Math"/>
                <a:cs typeface="Cambria Math"/>
              </a:rPr>
              <a:t>(𝑖</a:t>
            </a:r>
            <a:r>
              <a:rPr sz="3525" spc="-7" baseline="-15366" dirty="0">
                <a:latin typeface="Cambria Math"/>
                <a:cs typeface="Cambria Math"/>
              </a:rPr>
              <a:t>1 </a:t>
            </a:r>
            <a:r>
              <a:rPr sz="3200" spc="40" dirty="0">
                <a:latin typeface="Cambria Math"/>
                <a:cs typeface="Cambria Math"/>
              </a:rPr>
              <a:t>+𝑖</a:t>
            </a:r>
            <a:r>
              <a:rPr sz="3525" spc="60" baseline="-15366" dirty="0">
                <a:latin typeface="Cambria Math"/>
                <a:cs typeface="Cambria Math"/>
              </a:rPr>
              <a:t>2</a:t>
            </a:r>
            <a:r>
              <a:rPr sz="3200" spc="40" dirty="0">
                <a:latin typeface="Cambria Math"/>
                <a:cs typeface="Cambria Math"/>
              </a:rPr>
              <a:t>)</a:t>
            </a:r>
            <a:r>
              <a:rPr sz="3200" spc="-9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− </a:t>
            </a:r>
            <a:r>
              <a:rPr sz="3200" spc="80" dirty="0">
                <a:latin typeface="Cambria Math"/>
                <a:cs typeface="Cambria Math"/>
              </a:rPr>
              <a:t>(𝑖</a:t>
            </a:r>
            <a:r>
              <a:rPr sz="4800" spc="120" baseline="20833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+</a:t>
            </a:r>
            <a:r>
              <a:rPr sz="3200" spc="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𝑖</a:t>
            </a:r>
            <a:r>
              <a:rPr sz="4800" baseline="21701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)</a:t>
            </a:r>
            <a:endParaRPr sz="3200">
              <a:latin typeface="Cambria Math"/>
              <a:cs typeface="Cambria Math"/>
            </a:endParaRPr>
          </a:p>
          <a:p>
            <a:pPr marR="344805" algn="r">
              <a:lnSpc>
                <a:spcPts val="1680"/>
              </a:lnSpc>
              <a:tabLst>
                <a:tab pos="800100" algn="l"/>
              </a:tabLst>
            </a:pPr>
            <a:r>
              <a:rPr sz="2350" spc="50" dirty="0">
                <a:latin typeface="Cambria Math"/>
                <a:cs typeface="Cambria Math"/>
              </a:rPr>
              <a:t>1	2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  <a:tab pos="1670685" algn="l"/>
                <a:tab pos="2853690" algn="l"/>
              </a:tabLst>
            </a:pPr>
            <a:r>
              <a:rPr sz="3200" spc="265" dirty="0">
                <a:latin typeface="Cambria Math"/>
                <a:cs typeface="Cambria Math"/>
              </a:rPr>
              <a:t>𝑤𝑕𝑒𝑛	</a:t>
            </a:r>
            <a:r>
              <a:rPr sz="3200" dirty="0">
                <a:latin typeface="Cambria Math"/>
                <a:cs typeface="Cambria Math"/>
              </a:rPr>
              <a:t>1234	=</a:t>
            </a:r>
            <a:r>
              <a:rPr sz="3200" spc="15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360</a:t>
            </a:r>
            <a:r>
              <a:rPr sz="3525" baseline="28368" dirty="0">
                <a:latin typeface="Cambria Math"/>
                <a:cs typeface="Cambria Math"/>
              </a:rPr>
              <a:t>°</a:t>
            </a:r>
            <a:endParaRPr sz="3525" baseline="28368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1690877" y="1723008"/>
            <a:ext cx="1376045" cy="377190"/>
          </a:xfrm>
          <a:custGeom>
            <a:avLst/>
            <a:gdLst/>
            <a:ahLst/>
            <a:cxnLst/>
            <a:rect l="l" t="t" r="r" b="b"/>
            <a:pathLst>
              <a:path w="1376045" h="377189">
                <a:moveTo>
                  <a:pt x="1255776" y="0"/>
                </a:moveTo>
                <a:lnTo>
                  <a:pt x="1250315" y="15366"/>
                </a:lnTo>
                <a:lnTo>
                  <a:pt x="1272198" y="24818"/>
                </a:lnTo>
                <a:lnTo>
                  <a:pt x="1290986" y="37925"/>
                </a:lnTo>
                <a:lnTo>
                  <a:pt x="1319276" y="75056"/>
                </a:lnTo>
                <a:lnTo>
                  <a:pt x="1336024" y="125142"/>
                </a:lnTo>
                <a:lnTo>
                  <a:pt x="1341628" y="186562"/>
                </a:lnTo>
                <a:lnTo>
                  <a:pt x="1340225" y="219805"/>
                </a:lnTo>
                <a:lnTo>
                  <a:pt x="1329037" y="277145"/>
                </a:lnTo>
                <a:lnTo>
                  <a:pt x="1306581" y="321941"/>
                </a:lnTo>
                <a:lnTo>
                  <a:pt x="1272430" y="352143"/>
                </a:lnTo>
                <a:lnTo>
                  <a:pt x="1250950" y="361695"/>
                </a:lnTo>
                <a:lnTo>
                  <a:pt x="1255776" y="376936"/>
                </a:lnTo>
                <a:lnTo>
                  <a:pt x="1307115" y="352853"/>
                </a:lnTo>
                <a:lnTo>
                  <a:pt x="1344930" y="311150"/>
                </a:lnTo>
                <a:lnTo>
                  <a:pt x="1368186" y="255206"/>
                </a:lnTo>
                <a:lnTo>
                  <a:pt x="1375918" y="188594"/>
                </a:lnTo>
                <a:lnTo>
                  <a:pt x="1373985" y="154070"/>
                </a:lnTo>
                <a:lnTo>
                  <a:pt x="1358451" y="92833"/>
                </a:lnTo>
                <a:lnTo>
                  <a:pt x="1327588" y="42969"/>
                </a:lnTo>
                <a:lnTo>
                  <a:pt x="1283063" y="9909"/>
                </a:lnTo>
                <a:lnTo>
                  <a:pt x="1255776" y="0"/>
                </a:lnTo>
                <a:close/>
              </a:path>
              <a:path w="1376045" h="377189">
                <a:moveTo>
                  <a:pt x="120142" y="0"/>
                </a:moveTo>
                <a:lnTo>
                  <a:pt x="68897" y="24225"/>
                </a:lnTo>
                <a:lnTo>
                  <a:pt x="30988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2" y="376936"/>
                </a:lnTo>
                <a:lnTo>
                  <a:pt x="124968" y="361695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2" y="301243"/>
                </a:lnTo>
                <a:lnTo>
                  <a:pt x="39893" y="249999"/>
                </a:lnTo>
                <a:lnTo>
                  <a:pt x="34290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6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507653"/>
            <a:ext cx="6243320" cy="167513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355600" algn="l"/>
                <a:tab pos="356235" algn="l"/>
                <a:tab pos="1288415" algn="l"/>
                <a:tab pos="2655570" algn="l"/>
                <a:tab pos="3756025" algn="l"/>
              </a:tabLst>
            </a:pPr>
            <a:r>
              <a:rPr sz="3200" dirty="0">
                <a:latin typeface="Cambria Math"/>
                <a:cs typeface="Cambria Math"/>
              </a:rPr>
              <a:t>𝛿</a:t>
            </a:r>
            <a:r>
              <a:rPr sz="3200" spc="31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=	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</a:t>
            </a:r>
            <a:r>
              <a:rPr sz="3525" spc="465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+ </a:t>
            </a:r>
            <a:r>
              <a:rPr sz="3200" spc="30" dirty="0">
                <a:latin typeface="Cambria Math"/>
                <a:cs typeface="Cambria Math"/>
              </a:rPr>
              <a:t>𝑖</a:t>
            </a:r>
            <a:r>
              <a:rPr sz="3525" spc="44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-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𝐴	</a:t>
            </a:r>
            <a:r>
              <a:rPr sz="3200" spc="-5" dirty="0">
                <a:latin typeface="Cambria Math"/>
                <a:cs typeface="Cambria Math"/>
              </a:rPr>
              <a:t>−−−−−</a:t>
            </a:r>
            <a:r>
              <a:rPr sz="3200" spc="-8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−(1)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ts val="3779"/>
              </a:lnSpc>
              <a:spcBef>
                <a:spcPts val="7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mbria Math"/>
                <a:cs typeface="Cambria Math"/>
              </a:rPr>
              <a:t>The minimum angle </a:t>
            </a:r>
            <a:r>
              <a:rPr sz="3200" dirty="0">
                <a:latin typeface="Cambria Math"/>
                <a:cs typeface="Cambria Math"/>
              </a:rPr>
              <a:t>of</a:t>
            </a:r>
            <a:r>
              <a:rPr sz="3200" spc="-20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deviation</a:t>
            </a:r>
            <a:endParaRPr sz="3200">
              <a:latin typeface="Cambria Math"/>
              <a:cs typeface="Cambria Math"/>
            </a:endParaRPr>
          </a:p>
          <a:p>
            <a:pPr marL="355600">
              <a:lnSpc>
                <a:spcPts val="3779"/>
              </a:lnSpc>
            </a:pPr>
            <a:r>
              <a:rPr sz="3200" dirty="0">
                <a:latin typeface="Cambria Math"/>
                <a:cs typeface="Cambria Math"/>
              </a:rPr>
              <a:t>= The </a:t>
            </a:r>
            <a:r>
              <a:rPr sz="3200" spc="-5" dirty="0">
                <a:latin typeface="Cambria Math"/>
                <a:cs typeface="Cambria Math"/>
              </a:rPr>
              <a:t>total angle </a:t>
            </a:r>
            <a:r>
              <a:rPr sz="3200" dirty="0">
                <a:latin typeface="Cambria Math"/>
                <a:cs typeface="Cambria Math"/>
              </a:rPr>
              <a:t>of</a:t>
            </a:r>
            <a:r>
              <a:rPr sz="3200" spc="185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deviation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440048"/>
            <a:ext cx="35750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3454400" algn="l"/>
              </a:tabLst>
            </a:pPr>
            <a:r>
              <a:rPr sz="3200" dirty="0">
                <a:latin typeface="Calibri"/>
                <a:cs typeface="Calibri"/>
              </a:rPr>
              <a:t>When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mbria Math"/>
                <a:cs typeface="Cambria Math"/>
              </a:rPr>
              <a:t>𝛿</a:t>
            </a:r>
            <a:r>
              <a:rPr sz="3200" spc="32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80" dirty="0">
                <a:latin typeface="Cambria Math"/>
                <a:cs typeface="Cambria Math"/>
              </a:rPr>
              <a:t> </a:t>
            </a:r>
            <a:r>
              <a:rPr sz="3200" spc="-95" dirty="0">
                <a:latin typeface="Cambria Math"/>
                <a:cs typeface="Cambria Math"/>
              </a:rPr>
              <a:t>𝛿</a:t>
            </a:r>
            <a:r>
              <a:rPr sz="3525" spc="367" baseline="-15366" dirty="0">
                <a:latin typeface="Cambria Math"/>
                <a:cs typeface="Cambria Math"/>
              </a:rPr>
              <a:t>𝑚</a:t>
            </a:r>
            <a:r>
              <a:rPr sz="3525" spc="359" baseline="-15366" dirty="0">
                <a:latin typeface="Cambria Math"/>
                <a:cs typeface="Cambria Math"/>
              </a:rPr>
              <a:t>𝑖</a:t>
            </a:r>
            <a:r>
              <a:rPr sz="3525" spc="442" baseline="-15366" dirty="0">
                <a:latin typeface="Cambria Math"/>
                <a:cs typeface="Cambria Math"/>
              </a:rPr>
              <a:t>𝑛</a:t>
            </a:r>
            <a:r>
              <a:rPr sz="3525" baseline="-15366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;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430267" y="3743705"/>
            <a:ext cx="452755" cy="0"/>
          </a:xfrm>
          <a:custGeom>
            <a:avLst/>
            <a:gdLst/>
            <a:ahLst/>
            <a:cxnLst/>
            <a:rect l="l" t="t" r="r" b="b"/>
            <a:pathLst>
              <a:path w="452754">
                <a:moveTo>
                  <a:pt x="0" y="0"/>
                </a:moveTo>
                <a:lnTo>
                  <a:pt x="452627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13247" y="3743705"/>
            <a:ext cx="452755" cy="0"/>
          </a:xfrm>
          <a:custGeom>
            <a:avLst/>
            <a:gdLst/>
            <a:ahLst/>
            <a:cxnLst/>
            <a:rect l="l" t="t" r="r" b="b"/>
            <a:pathLst>
              <a:path w="452754">
                <a:moveTo>
                  <a:pt x="0" y="0"/>
                </a:moveTo>
                <a:lnTo>
                  <a:pt x="452627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418203" y="3115498"/>
            <a:ext cx="2216150" cy="10210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52069">
              <a:lnSpc>
                <a:spcPct val="100000"/>
              </a:lnSpc>
              <a:spcBef>
                <a:spcPts val="785"/>
              </a:spcBef>
              <a:tabLst>
                <a:tab pos="579755" algn="l"/>
                <a:tab pos="1035050" algn="l"/>
                <a:tab pos="1560830" algn="l"/>
              </a:tabLst>
            </a:pPr>
            <a:r>
              <a:rPr sz="2350" spc="135" dirty="0">
                <a:latin typeface="Cambria Math"/>
                <a:cs typeface="Cambria Math"/>
              </a:rPr>
              <a:t>𝜕𝛿	</a:t>
            </a:r>
            <a:r>
              <a:rPr sz="4800" baseline="-32118" dirty="0">
                <a:latin typeface="Cambria Math"/>
                <a:cs typeface="Cambria Math"/>
              </a:rPr>
              <a:t>=	</a:t>
            </a:r>
            <a:r>
              <a:rPr sz="2350" spc="135" dirty="0">
                <a:latin typeface="Cambria Math"/>
                <a:cs typeface="Cambria Math"/>
              </a:rPr>
              <a:t>𝜕𝛿	</a:t>
            </a:r>
            <a:r>
              <a:rPr sz="4800" baseline="-32118" dirty="0">
                <a:latin typeface="Cambria Math"/>
                <a:cs typeface="Cambria Math"/>
              </a:rPr>
              <a:t>=</a:t>
            </a:r>
            <a:r>
              <a:rPr sz="4800" spc="142" baseline="-32118" dirty="0">
                <a:latin typeface="Cambria Math"/>
                <a:cs typeface="Cambria Math"/>
              </a:rPr>
              <a:t> </a:t>
            </a:r>
            <a:r>
              <a:rPr sz="4800" baseline="-32118" dirty="0">
                <a:latin typeface="Cambria Math"/>
                <a:cs typeface="Cambria Math"/>
              </a:rPr>
              <a:t>0</a:t>
            </a:r>
            <a:endParaRPr sz="4800" baseline="-32118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  <a:tabLst>
                <a:tab pos="995680" algn="l"/>
              </a:tabLst>
            </a:pPr>
            <a:r>
              <a:rPr sz="2350" spc="120" dirty="0">
                <a:latin typeface="Cambria Math"/>
                <a:cs typeface="Cambria Math"/>
              </a:rPr>
              <a:t>𝜕𝑖</a:t>
            </a:r>
            <a:r>
              <a:rPr sz="2850" spc="179" baseline="-14619" dirty="0">
                <a:latin typeface="Cambria Math"/>
                <a:cs typeface="Cambria Math"/>
              </a:rPr>
              <a:t>1	</a:t>
            </a:r>
            <a:r>
              <a:rPr sz="2350" spc="120" dirty="0">
                <a:latin typeface="Cambria Math"/>
                <a:cs typeface="Cambria Math"/>
              </a:rPr>
              <a:t>𝜕𝑖</a:t>
            </a:r>
            <a:r>
              <a:rPr sz="2850" spc="179" baseline="-14619" dirty="0">
                <a:latin typeface="Cambria Math"/>
                <a:cs typeface="Cambria Math"/>
              </a:rPr>
              <a:t>2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83001" y="5470525"/>
            <a:ext cx="1645920" cy="377190"/>
          </a:xfrm>
          <a:custGeom>
            <a:avLst/>
            <a:gdLst/>
            <a:ahLst/>
            <a:cxnLst/>
            <a:rect l="l" t="t" r="r" b="b"/>
            <a:pathLst>
              <a:path w="1645920" h="377189">
                <a:moveTo>
                  <a:pt x="1525524" y="0"/>
                </a:moveTo>
                <a:lnTo>
                  <a:pt x="1520063" y="15366"/>
                </a:lnTo>
                <a:lnTo>
                  <a:pt x="1541946" y="24818"/>
                </a:lnTo>
                <a:lnTo>
                  <a:pt x="1560734" y="37925"/>
                </a:lnTo>
                <a:lnTo>
                  <a:pt x="1589024" y="75056"/>
                </a:lnTo>
                <a:lnTo>
                  <a:pt x="1605772" y="125144"/>
                </a:lnTo>
                <a:lnTo>
                  <a:pt x="1611376" y="186613"/>
                </a:lnTo>
                <a:lnTo>
                  <a:pt x="1609973" y="219853"/>
                </a:lnTo>
                <a:lnTo>
                  <a:pt x="1598785" y="277175"/>
                </a:lnTo>
                <a:lnTo>
                  <a:pt x="1576329" y="321942"/>
                </a:lnTo>
                <a:lnTo>
                  <a:pt x="1542178" y="352145"/>
                </a:lnTo>
                <a:lnTo>
                  <a:pt x="1520698" y="361657"/>
                </a:lnTo>
                <a:lnTo>
                  <a:pt x="1525524" y="376948"/>
                </a:lnTo>
                <a:lnTo>
                  <a:pt x="1576863" y="352837"/>
                </a:lnTo>
                <a:lnTo>
                  <a:pt x="1614677" y="311086"/>
                </a:lnTo>
                <a:lnTo>
                  <a:pt x="1637934" y="255184"/>
                </a:lnTo>
                <a:lnTo>
                  <a:pt x="1645665" y="188594"/>
                </a:lnTo>
                <a:lnTo>
                  <a:pt x="1643733" y="154044"/>
                </a:lnTo>
                <a:lnTo>
                  <a:pt x="1628199" y="92824"/>
                </a:lnTo>
                <a:lnTo>
                  <a:pt x="1597336" y="42969"/>
                </a:lnTo>
                <a:lnTo>
                  <a:pt x="1552811" y="9909"/>
                </a:lnTo>
                <a:lnTo>
                  <a:pt x="1525524" y="0"/>
                </a:lnTo>
                <a:close/>
              </a:path>
              <a:path w="1645920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18"/>
                </a:lnTo>
                <a:lnTo>
                  <a:pt x="0" y="188594"/>
                </a:lnTo>
                <a:lnTo>
                  <a:pt x="1930" y="223225"/>
                </a:lnTo>
                <a:lnTo>
                  <a:pt x="17412" y="284471"/>
                </a:lnTo>
                <a:lnTo>
                  <a:pt x="48150" y="334168"/>
                </a:lnTo>
                <a:lnTo>
                  <a:pt x="92763" y="367097"/>
                </a:lnTo>
                <a:lnTo>
                  <a:pt x="120142" y="376948"/>
                </a:lnTo>
                <a:lnTo>
                  <a:pt x="124968" y="361657"/>
                </a:lnTo>
                <a:lnTo>
                  <a:pt x="103487" y="352145"/>
                </a:lnTo>
                <a:lnTo>
                  <a:pt x="84947" y="338905"/>
                </a:lnTo>
                <a:lnTo>
                  <a:pt x="56642" y="301256"/>
                </a:lnTo>
                <a:lnTo>
                  <a:pt x="39893" y="250040"/>
                </a:lnTo>
                <a:lnTo>
                  <a:pt x="34290" y="186613"/>
                </a:lnTo>
                <a:lnTo>
                  <a:pt x="35692" y="154457"/>
                </a:lnTo>
                <a:lnTo>
                  <a:pt x="46880" y="98676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5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4083850"/>
            <a:ext cx="7129780" cy="185420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447040" indent="-434340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3200" spc="-5" dirty="0">
                <a:latin typeface="Calibri"/>
                <a:cs typeface="Calibri"/>
              </a:rPr>
              <a:t>Using </a:t>
            </a:r>
            <a:r>
              <a:rPr sz="3200" spc="-30" dirty="0">
                <a:latin typeface="Calibri"/>
                <a:cs typeface="Calibri"/>
              </a:rPr>
              <a:t>snell’s </a:t>
            </a:r>
            <a:r>
              <a:rPr sz="3200" dirty="0">
                <a:latin typeface="Calibri"/>
                <a:cs typeface="Calibri"/>
              </a:rPr>
              <a:t>on the </a:t>
            </a:r>
            <a:r>
              <a:rPr sz="3200" spc="-25" dirty="0">
                <a:latin typeface="Calibri"/>
                <a:cs typeface="Calibri"/>
              </a:rPr>
              <a:t>first </a:t>
            </a:r>
            <a:r>
              <a:rPr sz="3200" spc="-15" dirty="0">
                <a:latin typeface="Calibri"/>
                <a:cs typeface="Calibri"/>
              </a:rPr>
              <a:t>face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prism:-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ts val="2700"/>
              </a:lnSpc>
              <a:spcBef>
                <a:spcPts val="780"/>
              </a:spcBef>
              <a:buFont typeface="Arial"/>
              <a:buChar char="•"/>
              <a:tabLst>
                <a:tab pos="355600" algn="l"/>
                <a:tab pos="356235" algn="l"/>
                <a:tab pos="1838325" algn="l"/>
                <a:tab pos="3746500" algn="l"/>
                <a:tab pos="4333875" algn="l"/>
                <a:tab pos="5336540" algn="l"/>
              </a:tabLst>
            </a:pPr>
            <a:r>
              <a:rPr sz="3200" spc="-10" dirty="0">
                <a:latin typeface="Cambria Math"/>
                <a:cs typeface="Cambria Math"/>
              </a:rPr>
              <a:t>𝑛</a:t>
            </a:r>
            <a:r>
              <a:rPr sz="3525" spc="-15" baseline="-15366" dirty="0">
                <a:latin typeface="Cambria Math"/>
                <a:cs typeface="Cambria Math"/>
              </a:rPr>
              <a:t>1</a:t>
            </a:r>
            <a:r>
              <a:rPr sz="3525" spc="209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75" dirty="0">
                <a:latin typeface="Cambria Math"/>
                <a:cs typeface="Cambria Math"/>
              </a:rPr>
              <a:t> 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</a:t>
            </a:r>
            <a:r>
              <a:rPr sz="3525" spc="487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80" dirty="0">
                <a:latin typeface="Cambria Math"/>
                <a:cs typeface="Cambria Math"/>
              </a:rPr>
              <a:t> 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4800" spc="240" baseline="20833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→	sin</a:t>
            </a:r>
            <a:r>
              <a:rPr sz="3200" spc="-175" dirty="0">
                <a:latin typeface="Cambria Math"/>
                <a:cs typeface="Cambria Math"/>
              </a:rPr>
              <a:t> </a:t>
            </a: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60" dirty="0">
                <a:latin typeface="Cambria Math"/>
                <a:cs typeface="Cambria Math"/>
              </a:rPr>
              <a:t> 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3525" spc="472" baseline="28368" dirty="0">
                <a:latin typeface="Cambria Math"/>
                <a:cs typeface="Cambria Math"/>
              </a:rPr>
              <a:t> </a:t>
            </a:r>
            <a:endParaRPr sz="3525" baseline="28368">
              <a:latin typeface="Cambria Math"/>
              <a:cs typeface="Cambria Math"/>
            </a:endParaRPr>
          </a:p>
          <a:p>
            <a:pPr marL="3446779">
              <a:lnSpc>
                <a:spcPts val="1680"/>
              </a:lnSpc>
              <a:tabLst>
                <a:tab pos="6944995" algn="l"/>
              </a:tabLst>
            </a:pPr>
            <a:r>
              <a:rPr sz="2350" spc="50" dirty="0">
                <a:latin typeface="Cambria Math"/>
                <a:cs typeface="Cambria Math"/>
              </a:rPr>
              <a:t>1	1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ts val="2700"/>
              </a:lnSpc>
              <a:spcBef>
                <a:spcPts val="245"/>
              </a:spcBef>
              <a:buFont typeface="Arial"/>
              <a:buChar char="•"/>
              <a:tabLst>
                <a:tab pos="355600" algn="l"/>
                <a:tab pos="356235" algn="l"/>
                <a:tab pos="775970" algn="l"/>
                <a:tab pos="2280920" algn="l"/>
                <a:tab pos="4184650" algn="l"/>
              </a:tabLst>
            </a:pPr>
            <a:r>
              <a:rPr sz="3200" spc="-10" dirty="0">
                <a:latin typeface="Cambria Math"/>
                <a:cs typeface="Cambria Math"/>
              </a:rPr>
              <a:t>𝑖</a:t>
            </a:r>
            <a:r>
              <a:rPr sz="3525" spc="-15" baseline="-15366" dirty="0">
                <a:latin typeface="Cambria Math"/>
                <a:cs typeface="Cambria Math"/>
              </a:rPr>
              <a:t>1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525" baseline="28368" dirty="0">
                <a:latin typeface="Cambria Math"/>
                <a:cs typeface="Cambria Math"/>
              </a:rPr>
              <a:t>−1	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</a:t>
            </a:r>
            <a:r>
              <a:rPr sz="3525" spc="217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95" dirty="0">
                <a:latin typeface="Cambria Math"/>
                <a:cs typeface="Cambria Math"/>
              </a:rPr>
              <a:t> </a:t>
            </a:r>
            <a:r>
              <a:rPr sz="3200" spc="155" dirty="0">
                <a:latin typeface="Cambria Math"/>
                <a:cs typeface="Cambria Math"/>
              </a:rPr>
              <a:t>𝑖</a:t>
            </a:r>
            <a:r>
              <a:rPr sz="4800" spc="232" baseline="20833" dirty="0">
                <a:latin typeface="Cambria Math"/>
                <a:cs typeface="Cambria Math"/>
              </a:rPr>
              <a:t>	</a:t>
            </a:r>
            <a:r>
              <a:rPr sz="3200" spc="-5" dirty="0">
                <a:latin typeface="Cambria Math"/>
                <a:cs typeface="Cambria Math"/>
              </a:rPr>
              <a:t>−−−−−</a:t>
            </a:r>
            <a:r>
              <a:rPr sz="3200" spc="-20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−(2)</a:t>
            </a:r>
            <a:endParaRPr sz="3200">
              <a:latin typeface="Cambria Math"/>
              <a:cs typeface="Cambria Math"/>
            </a:endParaRPr>
          </a:p>
          <a:p>
            <a:pPr marR="7620" algn="ctr">
              <a:lnSpc>
                <a:spcPts val="1680"/>
              </a:lnSpc>
            </a:pPr>
            <a:r>
              <a:rPr sz="2350" spc="50" dirty="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607642"/>
            <a:ext cx="7679055" cy="1655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Using </a:t>
            </a:r>
            <a:r>
              <a:rPr sz="3200" spc="-30" dirty="0">
                <a:latin typeface="Calibri"/>
                <a:cs typeface="Calibri"/>
              </a:rPr>
              <a:t>snell’s </a:t>
            </a:r>
            <a:r>
              <a:rPr sz="3200" dirty="0">
                <a:latin typeface="Calibri"/>
                <a:cs typeface="Calibri"/>
              </a:rPr>
              <a:t>on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second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face </a:t>
            </a:r>
            <a:r>
              <a:rPr sz="3200" spc="-5" dirty="0">
                <a:latin typeface="Calibri"/>
                <a:cs typeface="Calibri"/>
              </a:rPr>
              <a:t>prism  </a:t>
            </a:r>
            <a:r>
              <a:rPr sz="3200" dirty="0">
                <a:latin typeface="Calibri"/>
                <a:cs typeface="Calibri"/>
              </a:rPr>
              <a:t>(glass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–air):-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5600" marR="517525" indent="-355600">
              <a:lnSpc>
                <a:spcPct val="23700"/>
              </a:lnSpc>
              <a:buFont typeface="Arial"/>
              <a:buChar char="•"/>
              <a:tabLst>
                <a:tab pos="355600" algn="l"/>
                <a:tab pos="356235" algn="l"/>
                <a:tab pos="1856739" algn="l"/>
                <a:tab pos="3764915" algn="l"/>
                <a:tab pos="4352290" algn="l"/>
                <a:tab pos="5363845" algn="l"/>
                <a:tab pos="6981190" algn="l"/>
              </a:tabLst>
            </a:pP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</a:t>
            </a:r>
            <a:r>
              <a:rPr sz="3525" spc="217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80" dirty="0">
                <a:latin typeface="Cambria Math"/>
                <a:cs typeface="Cambria Math"/>
              </a:rPr>
              <a:t> 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4800" spc="240" baseline="21701" dirty="0">
                <a:latin typeface="Cambria Math"/>
                <a:cs typeface="Cambria Math"/>
              </a:rPr>
              <a:t>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-10" dirty="0">
                <a:latin typeface="Cambria Math"/>
                <a:cs typeface="Cambria Math"/>
              </a:rPr>
              <a:t>𝑛</a:t>
            </a:r>
            <a:r>
              <a:rPr sz="3525" spc="-15" baseline="-15366" dirty="0">
                <a:latin typeface="Cambria Math"/>
                <a:cs typeface="Cambria Math"/>
              </a:rPr>
              <a:t>1</a:t>
            </a:r>
            <a:r>
              <a:rPr sz="3525" spc="494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80" dirty="0">
                <a:latin typeface="Cambria Math"/>
                <a:cs typeface="Cambria Math"/>
              </a:rPr>
              <a:t> </a:t>
            </a: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→	sin</a:t>
            </a:r>
            <a:r>
              <a:rPr sz="3200" spc="-175" dirty="0">
                <a:latin typeface="Cambria Math"/>
                <a:cs typeface="Cambria Math"/>
              </a:rPr>
              <a:t> </a:t>
            </a: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= 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dirty="0">
                <a:latin typeface="Cambria Math"/>
                <a:cs typeface="Cambria Math"/>
              </a:rPr>
              <a:t>sin </a:t>
            </a:r>
            <a:r>
              <a:rPr sz="3200" spc="160" dirty="0">
                <a:latin typeface="Cambria Math"/>
                <a:cs typeface="Cambria Math"/>
              </a:rPr>
              <a:t>𝑖  </a:t>
            </a:r>
            <a:r>
              <a:rPr sz="2350" spc="50" dirty="0">
                <a:latin typeface="Cambria Math"/>
                <a:cs typeface="Cambria Math"/>
              </a:rPr>
              <a:t>2</a:t>
            </a:r>
            <a:r>
              <a:rPr sz="2350" dirty="0">
                <a:latin typeface="Cambria Math"/>
                <a:cs typeface="Cambria Math"/>
              </a:rPr>
              <a:t>					</a:t>
            </a:r>
            <a:r>
              <a:rPr sz="2350" spc="50" dirty="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92145" y="3384169"/>
            <a:ext cx="1744980" cy="377190"/>
          </a:xfrm>
          <a:custGeom>
            <a:avLst/>
            <a:gdLst/>
            <a:ahLst/>
            <a:cxnLst/>
            <a:rect l="l" t="t" r="r" b="b"/>
            <a:pathLst>
              <a:path w="1744979" h="377189">
                <a:moveTo>
                  <a:pt x="1624583" y="0"/>
                </a:moveTo>
                <a:lnTo>
                  <a:pt x="1619123" y="15366"/>
                </a:lnTo>
                <a:lnTo>
                  <a:pt x="1641006" y="24818"/>
                </a:lnTo>
                <a:lnTo>
                  <a:pt x="1659794" y="37925"/>
                </a:lnTo>
                <a:lnTo>
                  <a:pt x="1688083" y="75056"/>
                </a:lnTo>
                <a:lnTo>
                  <a:pt x="1704832" y="125142"/>
                </a:lnTo>
                <a:lnTo>
                  <a:pt x="1710436" y="186562"/>
                </a:lnTo>
                <a:lnTo>
                  <a:pt x="1709033" y="219805"/>
                </a:lnTo>
                <a:lnTo>
                  <a:pt x="1697845" y="277145"/>
                </a:lnTo>
                <a:lnTo>
                  <a:pt x="1675389" y="321941"/>
                </a:lnTo>
                <a:lnTo>
                  <a:pt x="1641238" y="352143"/>
                </a:lnTo>
                <a:lnTo>
                  <a:pt x="1619758" y="361695"/>
                </a:lnTo>
                <a:lnTo>
                  <a:pt x="1624583" y="376935"/>
                </a:lnTo>
                <a:lnTo>
                  <a:pt x="1675923" y="352853"/>
                </a:lnTo>
                <a:lnTo>
                  <a:pt x="1713738" y="311149"/>
                </a:lnTo>
                <a:lnTo>
                  <a:pt x="1736994" y="255206"/>
                </a:lnTo>
                <a:lnTo>
                  <a:pt x="1744726" y="188594"/>
                </a:lnTo>
                <a:lnTo>
                  <a:pt x="1742793" y="154070"/>
                </a:lnTo>
                <a:lnTo>
                  <a:pt x="1727259" y="92833"/>
                </a:lnTo>
                <a:lnTo>
                  <a:pt x="1696396" y="42969"/>
                </a:lnTo>
                <a:lnTo>
                  <a:pt x="1651871" y="9909"/>
                </a:lnTo>
                <a:lnTo>
                  <a:pt x="1624583" y="0"/>
                </a:lnTo>
                <a:close/>
              </a:path>
              <a:path w="1744979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2" y="376935"/>
                </a:lnTo>
                <a:lnTo>
                  <a:pt x="124968" y="361695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2" y="301243"/>
                </a:lnTo>
                <a:lnTo>
                  <a:pt x="39893" y="249999"/>
                </a:lnTo>
                <a:lnTo>
                  <a:pt x="34290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6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14342" y="3469004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269360"/>
            <a:ext cx="36296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785495" algn="l"/>
                <a:tab pos="2289810" algn="l"/>
              </a:tabLst>
            </a:pP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85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sin</a:t>
            </a:r>
            <a:r>
              <a:rPr sz="3525" spc="-7" baseline="28368" dirty="0">
                <a:latin typeface="Cambria Math"/>
                <a:cs typeface="Cambria Math"/>
              </a:rPr>
              <a:t>−1	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20" dirty="0">
                <a:latin typeface="Cambria Math"/>
                <a:cs typeface="Cambria Math"/>
              </a:rPr>
              <a:t> </a:t>
            </a:r>
            <a:r>
              <a:rPr sz="3200" spc="160" dirty="0">
                <a:latin typeface="Cambria Math"/>
                <a:cs typeface="Cambria Math"/>
              </a:rPr>
              <a:t>𝑖</a:t>
            </a:r>
            <a:r>
              <a:rPr sz="3525" spc="472" baseline="29550" dirty="0">
                <a:latin typeface="Cambria Math"/>
                <a:cs typeface="Cambria Math"/>
              </a:rPr>
              <a:t> </a:t>
            </a:r>
            <a:endParaRPr sz="3525" baseline="295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92145" y="3969384"/>
            <a:ext cx="2697480" cy="377190"/>
          </a:xfrm>
          <a:custGeom>
            <a:avLst/>
            <a:gdLst/>
            <a:ahLst/>
            <a:cxnLst/>
            <a:rect l="l" t="t" r="r" b="b"/>
            <a:pathLst>
              <a:path w="2697479" h="377189">
                <a:moveTo>
                  <a:pt x="2577084" y="0"/>
                </a:moveTo>
                <a:lnTo>
                  <a:pt x="2571623" y="15366"/>
                </a:lnTo>
                <a:lnTo>
                  <a:pt x="2593506" y="24818"/>
                </a:lnTo>
                <a:lnTo>
                  <a:pt x="2612294" y="37925"/>
                </a:lnTo>
                <a:lnTo>
                  <a:pt x="2640584" y="75056"/>
                </a:lnTo>
                <a:lnTo>
                  <a:pt x="2657332" y="125142"/>
                </a:lnTo>
                <a:lnTo>
                  <a:pt x="2662936" y="186562"/>
                </a:lnTo>
                <a:lnTo>
                  <a:pt x="2661533" y="219805"/>
                </a:lnTo>
                <a:lnTo>
                  <a:pt x="2650345" y="277145"/>
                </a:lnTo>
                <a:lnTo>
                  <a:pt x="2627889" y="321941"/>
                </a:lnTo>
                <a:lnTo>
                  <a:pt x="2593738" y="352143"/>
                </a:lnTo>
                <a:lnTo>
                  <a:pt x="2572258" y="361695"/>
                </a:lnTo>
                <a:lnTo>
                  <a:pt x="2577084" y="376935"/>
                </a:lnTo>
                <a:lnTo>
                  <a:pt x="2628423" y="352853"/>
                </a:lnTo>
                <a:lnTo>
                  <a:pt x="2666238" y="311150"/>
                </a:lnTo>
                <a:lnTo>
                  <a:pt x="2689494" y="255206"/>
                </a:lnTo>
                <a:lnTo>
                  <a:pt x="2697226" y="188594"/>
                </a:lnTo>
                <a:lnTo>
                  <a:pt x="2695293" y="154070"/>
                </a:lnTo>
                <a:lnTo>
                  <a:pt x="2679759" y="92833"/>
                </a:lnTo>
                <a:lnTo>
                  <a:pt x="2648896" y="42969"/>
                </a:lnTo>
                <a:lnTo>
                  <a:pt x="2604371" y="9909"/>
                </a:lnTo>
                <a:lnTo>
                  <a:pt x="2577084" y="0"/>
                </a:lnTo>
                <a:close/>
              </a:path>
              <a:path w="2697479" h="377189">
                <a:moveTo>
                  <a:pt x="120142" y="0"/>
                </a:moveTo>
                <a:lnTo>
                  <a:pt x="68897" y="24225"/>
                </a:lnTo>
                <a:lnTo>
                  <a:pt x="30987" y="66166"/>
                </a:lnTo>
                <a:lnTo>
                  <a:pt x="7731" y="122142"/>
                </a:lnTo>
                <a:lnTo>
                  <a:pt x="0" y="188594"/>
                </a:lnTo>
                <a:lnTo>
                  <a:pt x="1930" y="223246"/>
                </a:lnTo>
                <a:lnTo>
                  <a:pt x="17412" y="284499"/>
                </a:lnTo>
                <a:lnTo>
                  <a:pt x="48150" y="334198"/>
                </a:lnTo>
                <a:lnTo>
                  <a:pt x="92763" y="367103"/>
                </a:lnTo>
                <a:lnTo>
                  <a:pt x="120142" y="376935"/>
                </a:lnTo>
                <a:lnTo>
                  <a:pt x="124968" y="361695"/>
                </a:lnTo>
                <a:lnTo>
                  <a:pt x="103487" y="352143"/>
                </a:lnTo>
                <a:lnTo>
                  <a:pt x="84947" y="338899"/>
                </a:lnTo>
                <a:lnTo>
                  <a:pt x="56642" y="301244"/>
                </a:lnTo>
                <a:lnTo>
                  <a:pt x="39893" y="249999"/>
                </a:lnTo>
                <a:lnTo>
                  <a:pt x="34290" y="186562"/>
                </a:lnTo>
                <a:lnTo>
                  <a:pt x="35692" y="154441"/>
                </a:lnTo>
                <a:lnTo>
                  <a:pt x="46880" y="98677"/>
                </a:lnTo>
                <a:lnTo>
                  <a:pt x="69361" y="54675"/>
                </a:lnTo>
                <a:lnTo>
                  <a:pt x="103755" y="24818"/>
                </a:lnTo>
                <a:lnTo>
                  <a:pt x="125476" y="15366"/>
                </a:lnTo>
                <a:lnTo>
                  <a:pt x="120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825365" y="4054602"/>
            <a:ext cx="19748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50" dirty="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854577"/>
            <a:ext cx="746696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  <a:tab pos="785495" algn="l"/>
                <a:tab pos="2289810" algn="l"/>
                <a:tab pos="4979670" algn="l"/>
              </a:tabLst>
            </a:pPr>
            <a:r>
              <a:rPr sz="3200" spc="25" dirty="0">
                <a:latin typeface="Cambria Math"/>
                <a:cs typeface="Cambria Math"/>
              </a:rPr>
              <a:t>𝑖</a:t>
            </a:r>
            <a:r>
              <a:rPr sz="3525" spc="37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85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sin</a:t>
            </a:r>
            <a:r>
              <a:rPr sz="3525" spc="-7" baseline="28368" dirty="0">
                <a:latin typeface="Cambria Math"/>
                <a:cs typeface="Cambria Math"/>
              </a:rPr>
              <a:t>−1	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spc="-5" dirty="0">
                <a:latin typeface="Cambria Math"/>
                <a:cs typeface="Cambria Math"/>
              </a:rPr>
              <a:t>sin[𝐴 </a:t>
            </a:r>
            <a:r>
              <a:rPr sz="3200" dirty="0">
                <a:latin typeface="Cambria Math"/>
                <a:cs typeface="Cambria Math"/>
              </a:rPr>
              <a:t>−</a:t>
            </a:r>
            <a:r>
              <a:rPr sz="3200" spc="160" dirty="0">
                <a:latin typeface="Cambria Math"/>
                <a:cs typeface="Cambria Math"/>
              </a:rPr>
              <a:t> 𝑖</a:t>
            </a:r>
            <a:r>
              <a:rPr sz="4800" spc="817" baseline="20833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]	</a:t>
            </a:r>
            <a:r>
              <a:rPr sz="3200" spc="-5" dirty="0">
                <a:latin typeface="Cambria Math"/>
                <a:cs typeface="Cambria Math"/>
              </a:rPr>
              <a:t>−−−−−</a:t>
            </a:r>
            <a:r>
              <a:rPr sz="3200" spc="-65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−(3)</a:t>
            </a:r>
            <a:endParaRPr sz="32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5215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461009">
              <a:lnSpc>
                <a:spcPct val="100000"/>
              </a:lnSpc>
              <a:spcBef>
                <a:spcPts val="1845"/>
              </a:spcBef>
            </a:pPr>
            <a:r>
              <a:rPr lang="en-US" spc="-15" dirty="0" smtClean="0"/>
              <a:t>Lecture Five( dispersion and prism 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2323719" y="1672208"/>
            <a:ext cx="1388110" cy="318135"/>
          </a:xfrm>
          <a:custGeom>
            <a:avLst/>
            <a:gdLst/>
            <a:ahLst/>
            <a:cxnLst/>
            <a:rect l="l" t="t" r="r" b="b"/>
            <a:pathLst>
              <a:path w="1388110" h="318135">
                <a:moveTo>
                  <a:pt x="1286891" y="0"/>
                </a:moveTo>
                <a:lnTo>
                  <a:pt x="1282319" y="12826"/>
                </a:lnTo>
                <a:lnTo>
                  <a:pt x="1300730" y="20829"/>
                </a:lnTo>
                <a:lnTo>
                  <a:pt x="1316545" y="31892"/>
                </a:lnTo>
                <a:lnTo>
                  <a:pt x="1340484" y="63245"/>
                </a:lnTo>
                <a:lnTo>
                  <a:pt x="1354486" y="105425"/>
                </a:lnTo>
                <a:lnTo>
                  <a:pt x="1359154" y="157225"/>
                </a:lnTo>
                <a:lnTo>
                  <a:pt x="1357985" y="185257"/>
                </a:lnTo>
                <a:lnTo>
                  <a:pt x="1348599" y="233556"/>
                </a:lnTo>
                <a:lnTo>
                  <a:pt x="1329689" y="271275"/>
                </a:lnTo>
                <a:lnTo>
                  <a:pt x="1300924" y="296699"/>
                </a:lnTo>
                <a:lnTo>
                  <a:pt x="1282827" y="304673"/>
                </a:lnTo>
                <a:lnTo>
                  <a:pt x="1286891" y="317626"/>
                </a:lnTo>
                <a:lnTo>
                  <a:pt x="1330197" y="297307"/>
                </a:lnTo>
                <a:lnTo>
                  <a:pt x="1362075" y="262127"/>
                </a:lnTo>
                <a:lnTo>
                  <a:pt x="1381617" y="214979"/>
                </a:lnTo>
                <a:lnTo>
                  <a:pt x="1388109" y="158876"/>
                </a:lnTo>
                <a:lnTo>
                  <a:pt x="1386486" y="129778"/>
                </a:lnTo>
                <a:lnTo>
                  <a:pt x="1373429" y="78152"/>
                </a:lnTo>
                <a:lnTo>
                  <a:pt x="1347398" y="36147"/>
                </a:lnTo>
                <a:lnTo>
                  <a:pt x="1309870" y="8334"/>
                </a:lnTo>
                <a:lnTo>
                  <a:pt x="1286891" y="0"/>
                </a:lnTo>
                <a:close/>
              </a:path>
              <a:path w="1388110" h="318135">
                <a:moveTo>
                  <a:pt x="101345" y="0"/>
                </a:moveTo>
                <a:lnTo>
                  <a:pt x="58102" y="20383"/>
                </a:lnTo>
                <a:lnTo>
                  <a:pt x="26288" y="55625"/>
                </a:lnTo>
                <a:lnTo>
                  <a:pt x="6572" y="102870"/>
                </a:lnTo>
                <a:lnTo>
                  <a:pt x="0" y="158876"/>
                </a:lnTo>
                <a:lnTo>
                  <a:pt x="1641" y="188047"/>
                </a:lnTo>
                <a:lnTo>
                  <a:pt x="14733" y="239672"/>
                </a:lnTo>
                <a:lnTo>
                  <a:pt x="40641" y="281586"/>
                </a:lnTo>
                <a:lnTo>
                  <a:pt x="78222" y="309312"/>
                </a:lnTo>
                <a:lnTo>
                  <a:pt x="101345" y="317626"/>
                </a:lnTo>
                <a:lnTo>
                  <a:pt x="105410" y="304673"/>
                </a:lnTo>
                <a:lnTo>
                  <a:pt x="87312" y="296699"/>
                </a:lnTo>
                <a:lnTo>
                  <a:pt x="71691" y="285559"/>
                </a:lnTo>
                <a:lnTo>
                  <a:pt x="47879" y="253873"/>
                </a:lnTo>
                <a:lnTo>
                  <a:pt x="33702" y="210692"/>
                </a:lnTo>
                <a:lnTo>
                  <a:pt x="28956" y="157225"/>
                </a:lnTo>
                <a:lnTo>
                  <a:pt x="30144" y="130129"/>
                </a:lnTo>
                <a:lnTo>
                  <a:pt x="39618" y="83127"/>
                </a:lnTo>
                <a:lnTo>
                  <a:pt x="58572" y="46027"/>
                </a:lnTo>
                <a:lnTo>
                  <a:pt x="87580" y="20829"/>
                </a:lnTo>
                <a:lnTo>
                  <a:pt x="105918" y="12826"/>
                </a:lnTo>
                <a:lnTo>
                  <a:pt x="1013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55666" y="1672208"/>
            <a:ext cx="2278380" cy="318135"/>
          </a:xfrm>
          <a:custGeom>
            <a:avLst/>
            <a:gdLst/>
            <a:ahLst/>
            <a:cxnLst/>
            <a:rect l="l" t="t" r="r" b="b"/>
            <a:pathLst>
              <a:path w="2278379" h="318135">
                <a:moveTo>
                  <a:pt x="2176907" y="0"/>
                </a:moveTo>
                <a:lnTo>
                  <a:pt x="2172335" y="12826"/>
                </a:lnTo>
                <a:lnTo>
                  <a:pt x="2190746" y="20829"/>
                </a:lnTo>
                <a:lnTo>
                  <a:pt x="2206561" y="31892"/>
                </a:lnTo>
                <a:lnTo>
                  <a:pt x="2230501" y="63245"/>
                </a:lnTo>
                <a:lnTo>
                  <a:pt x="2244502" y="105425"/>
                </a:lnTo>
                <a:lnTo>
                  <a:pt x="2249169" y="157225"/>
                </a:lnTo>
                <a:lnTo>
                  <a:pt x="2248001" y="185257"/>
                </a:lnTo>
                <a:lnTo>
                  <a:pt x="2238615" y="233556"/>
                </a:lnTo>
                <a:lnTo>
                  <a:pt x="2219706" y="271275"/>
                </a:lnTo>
                <a:lnTo>
                  <a:pt x="2190940" y="296699"/>
                </a:lnTo>
                <a:lnTo>
                  <a:pt x="2172842" y="304673"/>
                </a:lnTo>
                <a:lnTo>
                  <a:pt x="2176907" y="317626"/>
                </a:lnTo>
                <a:lnTo>
                  <a:pt x="2220214" y="297307"/>
                </a:lnTo>
                <a:lnTo>
                  <a:pt x="2252091" y="262127"/>
                </a:lnTo>
                <a:lnTo>
                  <a:pt x="2271633" y="214979"/>
                </a:lnTo>
                <a:lnTo>
                  <a:pt x="2278126" y="158876"/>
                </a:lnTo>
                <a:lnTo>
                  <a:pt x="2276502" y="129778"/>
                </a:lnTo>
                <a:lnTo>
                  <a:pt x="2263445" y="78152"/>
                </a:lnTo>
                <a:lnTo>
                  <a:pt x="2237414" y="36147"/>
                </a:lnTo>
                <a:lnTo>
                  <a:pt x="2199886" y="8334"/>
                </a:lnTo>
                <a:lnTo>
                  <a:pt x="2176907" y="0"/>
                </a:lnTo>
                <a:close/>
              </a:path>
              <a:path w="2278379" h="318135">
                <a:moveTo>
                  <a:pt x="101346" y="0"/>
                </a:moveTo>
                <a:lnTo>
                  <a:pt x="58102" y="20383"/>
                </a:lnTo>
                <a:lnTo>
                  <a:pt x="26288" y="55625"/>
                </a:lnTo>
                <a:lnTo>
                  <a:pt x="6572" y="102870"/>
                </a:lnTo>
                <a:lnTo>
                  <a:pt x="0" y="158876"/>
                </a:lnTo>
                <a:lnTo>
                  <a:pt x="1641" y="188047"/>
                </a:lnTo>
                <a:lnTo>
                  <a:pt x="14733" y="239672"/>
                </a:lnTo>
                <a:lnTo>
                  <a:pt x="40641" y="281586"/>
                </a:lnTo>
                <a:lnTo>
                  <a:pt x="78222" y="309312"/>
                </a:lnTo>
                <a:lnTo>
                  <a:pt x="101346" y="317626"/>
                </a:lnTo>
                <a:lnTo>
                  <a:pt x="105410" y="304673"/>
                </a:lnTo>
                <a:lnTo>
                  <a:pt x="87312" y="296699"/>
                </a:lnTo>
                <a:lnTo>
                  <a:pt x="71691" y="285559"/>
                </a:lnTo>
                <a:lnTo>
                  <a:pt x="47879" y="253873"/>
                </a:lnTo>
                <a:lnTo>
                  <a:pt x="33702" y="210692"/>
                </a:lnTo>
                <a:lnTo>
                  <a:pt x="28956" y="157225"/>
                </a:lnTo>
                <a:lnTo>
                  <a:pt x="30144" y="130129"/>
                </a:lnTo>
                <a:lnTo>
                  <a:pt x="39618" y="83127"/>
                </a:lnTo>
                <a:lnTo>
                  <a:pt x="58572" y="46027"/>
                </a:lnTo>
                <a:lnTo>
                  <a:pt x="87580" y="20829"/>
                </a:lnTo>
                <a:lnTo>
                  <a:pt x="105918" y="12826"/>
                </a:lnTo>
                <a:lnTo>
                  <a:pt x="1013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29127" y="1741754"/>
            <a:ext cx="3496310" cy="3257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338195" algn="l"/>
              </a:tabLst>
            </a:pPr>
            <a:r>
              <a:rPr sz="1950" spc="60" dirty="0">
                <a:latin typeface="Cambria Math"/>
                <a:cs typeface="Cambria Math"/>
              </a:rPr>
              <a:t>1	1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572590"/>
            <a:ext cx="736727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  <a:tab pos="1900555" algn="l"/>
                <a:tab pos="3281679" algn="l"/>
                <a:tab pos="4533265" algn="l"/>
                <a:tab pos="6804659" algn="l"/>
              </a:tabLst>
            </a:pPr>
            <a:r>
              <a:rPr sz="2700" dirty="0">
                <a:latin typeface="Cambria Math"/>
                <a:cs typeface="Cambria Math"/>
              </a:rPr>
              <a:t>𝛿</a:t>
            </a:r>
            <a:r>
              <a:rPr sz="2700" spc="26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20" dirty="0">
                <a:latin typeface="Cambria Math"/>
                <a:cs typeface="Cambria Math"/>
              </a:rPr>
              <a:t> </a:t>
            </a:r>
            <a:r>
              <a:rPr sz="2700" spc="5" dirty="0">
                <a:latin typeface="Cambria Math"/>
                <a:cs typeface="Cambria Math"/>
              </a:rPr>
              <a:t>sin</a:t>
            </a:r>
            <a:r>
              <a:rPr sz="2925" spc="7" baseline="28490" dirty="0">
                <a:latin typeface="Cambria Math"/>
                <a:cs typeface="Cambria Math"/>
              </a:rPr>
              <a:t>−1	</a:t>
            </a:r>
            <a:r>
              <a:rPr sz="2700" spc="25" dirty="0">
                <a:latin typeface="Cambria Math"/>
                <a:cs typeface="Cambria Math"/>
              </a:rPr>
              <a:t>𝑛</a:t>
            </a:r>
            <a:r>
              <a:rPr sz="2925" spc="37" baseline="-15669" dirty="0">
                <a:latin typeface="Cambria Math"/>
                <a:cs typeface="Cambria Math"/>
              </a:rPr>
              <a:t>2</a:t>
            </a:r>
            <a:r>
              <a:rPr sz="2925" spc="195" baseline="-15669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sin</a:t>
            </a:r>
            <a:r>
              <a:rPr sz="2700" spc="-145" dirty="0">
                <a:latin typeface="Cambria Math"/>
                <a:cs typeface="Cambria Math"/>
              </a:rPr>
              <a:t> </a:t>
            </a:r>
            <a:r>
              <a:rPr sz="2700" spc="125" dirty="0">
                <a:latin typeface="Cambria Math"/>
                <a:cs typeface="Cambria Math"/>
              </a:rPr>
              <a:t>𝑖</a:t>
            </a:r>
            <a:r>
              <a:rPr sz="4050" spc="187" baseline="21604" dirty="0">
                <a:latin typeface="Cambria Math"/>
                <a:cs typeface="Cambria Math"/>
              </a:rPr>
              <a:t>	</a:t>
            </a:r>
            <a:r>
              <a:rPr sz="2700" dirty="0">
                <a:latin typeface="Cambria Math"/>
                <a:cs typeface="Cambria Math"/>
              </a:rPr>
              <a:t>+</a:t>
            </a:r>
            <a:r>
              <a:rPr sz="2700" spc="5" dirty="0">
                <a:latin typeface="Cambria Math"/>
                <a:cs typeface="Cambria Math"/>
              </a:rPr>
              <a:t> sin</a:t>
            </a:r>
            <a:r>
              <a:rPr sz="2925" spc="7" baseline="28490" dirty="0">
                <a:latin typeface="Cambria Math"/>
                <a:cs typeface="Cambria Math"/>
              </a:rPr>
              <a:t>−1	</a:t>
            </a:r>
            <a:r>
              <a:rPr sz="2700" spc="25" dirty="0">
                <a:latin typeface="Cambria Math"/>
                <a:cs typeface="Cambria Math"/>
              </a:rPr>
              <a:t>𝑛</a:t>
            </a:r>
            <a:r>
              <a:rPr sz="2925" spc="37" baseline="-15669" dirty="0">
                <a:latin typeface="Cambria Math"/>
                <a:cs typeface="Cambria Math"/>
              </a:rPr>
              <a:t>2 </a:t>
            </a:r>
            <a:r>
              <a:rPr sz="2700" dirty="0">
                <a:latin typeface="Cambria Math"/>
                <a:cs typeface="Cambria Math"/>
              </a:rPr>
              <a:t>sin[𝐴 −</a:t>
            </a:r>
            <a:r>
              <a:rPr sz="2700" spc="145" dirty="0">
                <a:latin typeface="Cambria Math"/>
                <a:cs typeface="Cambria Math"/>
              </a:rPr>
              <a:t> </a:t>
            </a:r>
            <a:r>
              <a:rPr sz="2700" spc="125" dirty="0">
                <a:latin typeface="Cambria Math"/>
                <a:cs typeface="Cambria Math"/>
              </a:rPr>
              <a:t>𝑖</a:t>
            </a:r>
            <a:r>
              <a:rPr sz="4050" spc="690" baseline="2160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]	−</a:t>
            </a:r>
            <a:r>
              <a:rPr sz="2700" spc="-8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𝐴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2173351"/>
            <a:ext cx="460057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  <a:tab pos="4497070" algn="l"/>
              </a:tabLst>
            </a:pPr>
            <a:r>
              <a:rPr sz="2700" dirty="0">
                <a:latin typeface="Calibri"/>
                <a:cs typeface="Calibri"/>
              </a:rPr>
              <a:t>A is </a:t>
            </a:r>
            <a:r>
              <a:rPr sz="2700" spc="-25" dirty="0">
                <a:latin typeface="Calibri"/>
                <a:cs typeface="Calibri"/>
              </a:rPr>
              <a:t>c</a:t>
            </a:r>
            <a:r>
              <a:rPr sz="2700" spc="-5" dirty="0">
                <a:latin typeface="Calibri"/>
                <a:cs typeface="Calibri"/>
              </a:rPr>
              <a:t>on</a:t>
            </a:r>
            <a:r>
              <a:rPr sz="2700" spc="-35" dirty="0">
                <a:latin typeface="Calibri"/>
                <a:cs typeface="Calibri"/>
              </a:rPr>
              <a:t>s</a:t>
            </a:r>
            <a:r>
              <a:rPr sz="2700" spc="-45" dirty="0">
                <a:latin typeface="Calibri"/>
                <a:cs typeface="Calibri"/>
              </a:rPr>
              <a:t>t</a:t>
            </a:r>
            <a:r>
              <a:rPr sz="2700" dirty="0">
                <a:latin typeface="Calibri"/>
                <a:cs typeface="Calibri"/>
              </a:rPr>
              <a:t>a</a:t>
            </a:r>
            <a:r>
              <a:rPr sz="2700" spc="-25" dirty="0">
                <a:latin typeface="Calibri"/>
                <a:cs typeface="Calibri"/>
              </a:rPr>
              <a:t>n</a:t>
            </a:r>
            <a:r>
              <a:rPr sz="2700" dirty="0">
                <a:latin typeface="Calibri"/>
                <a:cs typeface="Calibri"/>
              </a:rPr>
              <a:t>t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mbria Math"/>
                <a:cs typeface="Cambria Math"/>
              </a:rPr>
              <a:t>𝛿</a:t>
            </a:r>
            <a:r>
              <a:rPr sz="2700" spc="25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160" dirty="0">
                <a:latin typeface="Cambria Math"/>
                <a:cs typeface="Cambria Math"/>
              </a:rPr>
              <a:t> </a:t>
            </a:r>
            <a:r>
              <a:rPr sz="2700" spc="-85" dirty="0">
                <a:latin typeface="Cambria Math"/>
                <a:cs typeface="Cambria Math"/>
              </a:rPr>
              <a:t>𝛿</a:t>
            </a:r>
            <a:r>
              <a:rPr sz="2925" spc="367" baseline="-15669" dirty="0">
                <a:latin typeface="Cambria Math"/>
                <a:cs typeface="Cambria Math"/>
              </a:rPr>
              <a:t>𝑚𝑖</a:t>
            </a:r>
            <a:r>
              <a:rPr sz="2925" spc="375" baseline="-15669" dirty="0">
                <a:latin typeface="Cambria Math"/>
                <a:cs typeface="Cambria Math"/>
              </a:rPr>
              <a:t>𝑛</a:t>
            </a:r>
            <a:r>
              <a:rPr sz="2925" baseline="-15669" dirty="0">
                <a:latin typeface="Cambria Math"/>
                <a:cs typeface="Cambria Math"/>
              </a:rPr>
              <a:t>	</a:t>
            </a:r>
            <a:r>
              <a:rPr sz="2700" dirty="0">
                <a:latin typeface="Cambria Math"/>
                <a:cs typeface="Cambria Math"/>
              </a:rPr>
              <a:t>;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07152" y="2431542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95340" y="2438527"/>
            <a:ext cx="122428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40105" algn="l"/>
              </a:tabLst>
            </a:pPr>
            <a:r>
              <a:rPr sz="1950" spc="290" dirty="0">
                <a:latin typeface="Cambria Math"/>
                <a:cs typeface="Cambria Math"/>
              </a:rPr>
              <a:t>𝜕</a:t>
            </a:r>
            <a:r>
              <a:rPr sz="1950" spc="229" dirty="0">
                <a:latin typeface="Cambria Math"/>
                <a:cs typeface="Cambria Math"/>
              </a:rPr>
              <a:t>𝑖</a:t>
            </a:r>
            <a:r>
              <a:rPr sz="2400" spc="112" baseline="-13888" dirty="0">
                <a:latin typeface="Cambria Math"/>
                <a:cs typeface="Cambria Math"/>
              </a:rPr>
              <a:t>1</a:t>
            </a:r>
            <a:r>
              <a:rPr sz="2400" baseline="-13888" dirty="0">
                <a:latin typeface="Cambria Math"/>
                <a:cs typeface="Cambria Math"/>
              </a:rPr>
              <a:t>	</a:t>
            </a:r>
            <a:r>
              <a:rPr sz="1950" spc="280" dirty="0">
                <a:latin typeface="Cambria Math"/>
                <a:cs typeface="Cambria Math"/>
              </a:rPr>
              <a:t>𝜕</a:t>
            </a:r>
            <a:r>
              <a:rPr sz="1950" spc="229" dirty="0">
                <a:latin typeface="Cambria Math"/>
                <a:cs typeface="Cambria Math"/>
              </a:rPr>
              <a:t>𝑖</a:t>
            </a:r>
            <a:r>
              <a:rPr sz="2400" spc="112" baseline="-13888" dirty="0">
                <a:latin typeface="Cambria Math"/>
                <a:cs typeface="Cambria Math"/>
              </a:rPr>
              <a:t>2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34684" y="2431542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428869" y="1972183"/>
            <a:ext cx="183578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4025" algn="l"/>
                <a:tab pos="840105" algn="l"/>
                <a:tab pos="1282065" algn="l"/>
              </a:tabLst>
            </a:pPr>
            <a:r>
              <a:rPr sz="1950" spc="125" dirty="0">
                <a:latin typeface="Cambria Math"/>
                <a:cs typeface="Cambria Math"/>
              </a:rPr>
              <a:t>𝜕𝛿	</a:t>
            </a:r>
            <a:r>
              <a:rPr sz="4050" baseline="-32921" dirty="0">
                <a:latin typeface="Cambria Math"/>
                <a:cs typeface="Cambria Math"/>
              </a:rPr>
              <a:t>=	</a:t>
            </a:r>
            <a:r>
              <a:rPr sz="1950" spc="125" dirty="0">
                <a:latin typeface="Cambria Math"/>
                <a:cs typeface="Cambria Math"/>
              </a:rPr>
              <a:t>𝜕𝛿	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82" baseline="-32921" dirty="0">
                <a:latin typeface="Cambria Math"/>
                <a:cs typeface="Cambria Math"/>
              </a:rPr>
              <a:t> </a:t>
            </a:r>
            <a:r>
              <a:rPr sz="4050" baseline="-32921" dirty="0">
                <a:latin typeface="Cambria Math"/>
                <a:cs typeface="Cambria Math"/>
              </a:rPr>
              <a:t>0</a:t>
            </a:r>
            <a:endParaRPr sz="4050" baseline="-32921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2979801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12672" y="2871597"/>
            <a:ext cx="32829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229" dirty="0">
                <a:latin typeface="Cambria Math"/>
                <a:cs typeface="Cambria Math"/>
              </a:rPr>
              <a:t>𝜕</a:t>
            </a:r>
            <a:r>
              <a:rPr sz="1950" spc="225" dirty="0">
                <a:latin typeface="Cambria Math"/>
                <a:cs typeface="Cambria Math"/>
              </a:rPr>
              <a:t>𝛿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44" y="3244977"/>
            <a:ext cx="39624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275" dirty="0">
                <a:latin typeface="Cambria Math"/>
                <a:cs typeface="Cambria Math"/>
              </a:rPr>
              <a:t>𝜕</a:t>
            </a:r>
            <a:r>
              <a:rPr sz="1950" spc="229" dirty="0">
                <a:latin typeface="Cambria Math"/>
                <a:cs typeface="Cambria Math"/>
              </a:rPr>
              <a:t>𝑖</a:t>
            </a:r>
            <a:r>
              <a:rPr sz="2400" spc="112" baseline="-13888" dirty="0">
                <a:latin typeface="Cambria Math"/>
                <a:cs typeface="Cambria Math"/>
              </a:rPr>
              <a:t>1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91539" y="3237738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21866" y="3287267"/>
            <a:ext cx="1637030" cy="558165"/>
          </a:xfrm>
          <a:custGeom>
            <a:avLst/>
            <a:gdLst/>
            <a:ahLst/>
            <a:cxnLst/>
            <a:rect l="l" t="t" r="r" b="b"/>
            <a:pathLst>
              <a:path w="1637029" h="558164">
                <a:moveTo>
                  <a:pt x="52653" y="419227"/>
                </a:moveTo>
                <a:lnTo>
                  <a:pt x="27050" y="419227"/>
                </a:lnTo>
                <a:lnTo>
                  <a:pt x="102361" y="557657"/>
                </a:lnTo>
                <a:lnTo>
                  <a:pt x="113664" y="557657"/>
                </a:lnTo>
                <a:lnTo>
                  <a:pt x="118116" y="513334"/>
                </a:lnTo>
                <a:lnTo>
                  <a:pt x="103504" y="513334"/>
                </a:lnTo>
                <a:lnTo>
                  <a:pt x="52653" y="419227"/>
                </a:lnTo>
                <a:close/>
              </a:path>
              <a:path w="1637029" h="558164">
                <a:moveTo>
                  <a:pt x="1637030" y="0"/>
                </a:moveTo>
                <a:lnTo>
                  <a:pt x="183133" y="0"/>
                </a:lnTo>
                <a:lnTo>
                  <a:pt x="183133" y="254"/>
                </a:lnTo>
                <a:lnTo>
                  <a:pt x="154304" y="254"/>
                </a:lnTo>
                <a:lnTo>
                  <a:pt x="103504" y="513334"/>
                </a:lnTo>
                <a:lnTo>
                  <a:pt x="118116" y="513334"/>
                </a:lnTo>
                <a:lnTo>
                  <a:pt x="168020" y="16383"/>
                </a:lnTo>
                <a:lnTo>
                  <a:pt x="1637030" y="16383"/>
                </a:lnTo>
                <a:lnTo>
                  <a:pt x="1637030" y="0"/>
                </a:lnTo>
                <a:close/>
              </a:path>
              <a:path w="1637029" h="558164">
                <a:moveTo>
                  <a:pt x="42290" y="400050"/>
                </a:moveTo>
                <a:lnTo>
                  <a:pt x="0" y="422275"/>
                </a:lnTo>
                <a:lnTo>
                  <a:pt x="4698" y="431038"/>
                </a:lnTo>
                <a:lnTo>
                  <a:pt x="27050" y="419227"/>
                </a:lnTo>
                <a:lnTo>
                  <a:pt x="52653" y="419227"/>
                </a:lnTo>
                <a:lnTo>
                  <a:pt x="42290" y="400050"/>
                </a:lnTo>
                <a:close/>
              </a:path>
              <a:path w="1637029" h="558164">
                <a:moveTo>
                  <a:pt x="1637030" y="16383"/>
                </a:moveTo>
                <a:lnTo>
                  <a:pt x="183133" y="16383"/>
                </a:lnTo>
                <a:lnTo>
                  <a:pt x="183133" y="16764"/>
                </a:lnTo>
                <a:lnTo>
                  <a:pt x="1637030" y="16764"/>
                </a:lnTo>
                <a:lnTo>
                  <a:pt x="1637030" y="163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71646" y="3287267"/>
            <a:ext cx="2027555" cy="558165"/>
          </a:xfrm>
          <a:custGeom>
            <a:avLst/>
            <a:gdLst/>
            <a:ahLst/>
            <a:cxnLst/>
            <a:rect l="l" t="t" r="r" b="b"/>
            <a:pathLst>
              <a:path w="2027554" h="558164">
                <a:moveTo>
                  <a:pt x="52653" y="419227"/>
                </a:moveTo>
                <a:lnTo>
                  <a:pt x="27050" y="419227"/>
                </a:lnTo>
                <a:lnTo>
                  <a:pt x="102362" y="557657"/>
                </a:lnTo>
                <a:lnTo>
                  <a:pt x="113664" y="557657"/>
                </a:lnTo>
                <a:lnTo>
                  <a:pt x="118116" y="513334"/>
                </a:lnTo>
                <a:lnTo>
                  <a:pt x="103504" y="513334"/>
                </a:lnTo>
                <a:lnTo>
                  <a:pt x="52653" y="419227"/>
                </a:lnTo>
                <a:close/>
              </a:path>
              <a:path w="2027554" h="558164">
                <a:moveTo>
                  <a:pt x="2027174" y="0"/>
                </a:moveTo>
                <a:lnTo>
                  <a:pt x="183133" y="0"/>
                </a:lnTo>
                <a:lnTo>
                  <a:pt x="183133" y="254"/>
                </a:lnTo>
                <a:lnTo>
                  <a:pt x="154304" y="254"/>
                </a:lnTo>
                <a:lnTo>
                  <a:pt x="103504" y="513334"/>
                </a:lnTo>
                <a:lnTo>
                  <a:pt x="118116" y="513334"/>
                </a:lnTo>
                <a:lnTo>
                  <a:pt x="168020" y="16383"/>
                </a:lnTo>
                <a:lnTo>
                  <a:pt x="2027174" y="16383"/>
                </a:lnTo>
                <a:lnTo>
                  <a:pt x="2027174" y="0"/>
                </a:lnTo>
                <a:close/>
              </a:path>
              <a:path w="2027554" h="558164">
                <a:moveTo>
                  <a:pt x="42290" y="400050"/>
                </a:moveTo>
                <a:lnTo>
                  <a:pt x="0" y="422275"/>
                </a:lnTo>
                <a:lnTo>
                  <a:pt x="4699" y="431038"/>
                </a:lnTo>
                <a:lnTo>
                  <a:pt x="27050" y="419227"/>
                </a:lnTo>
                <a:lnTo>
                  <a:pt x="52653" y="419227"/>
                </a:lnTo>
                <a:lnTo>
                  <a:pt x="42290" y="400050"/>
                </a:lnTo>
                <a:close/>
              </a:path>
              <a:path w="2027554" h="558164">
                <a:moveTo>
                  <a:pt x="2027174" y="16383"/>
                </a:moveTo>
                <a:lnTo>
                  <a:pt x="183133" y="16383"/>
                </a:lnTo>
                <a:lnTo>
                  <a:pt x="183133" y="16764"/>
                </a:lnTo>
                <a:lnTo>
                  <a:pt x="2027174" y="16764"/>
                </a:lnTo>
                <a:lnTo>
                  <a:pt x="2027174" y="163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892554" y="3395853"/>
            <a:ext cx="3865879" cy="3854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1614"/>
              </a:lnSpc>
              <a:spcBef>
                <a:spcPts val="114"/>
              </a:spcBef>
              <a:tabLst>
                <a:tab pos="2062480" algn="l"/>
              </a:tabLst>
            </a:pPr>
            <a:r>
              <a:rPr sz="1950" spc="75" dirty="0">
                <a:latin typeface="Cambria Math"/>
                <a:cs typeface="Cambria Math"/>
              </a:rPr>
              <a:t>1−𝑛</a:t>
            </a:r>
            <a:r>
              <a:rPr sz="2400" spc="112" baseline="26041" dirty="0">
                <a:latin typeface="Cambria Math"/>
                <a:cs typeface="Cambria Math"/>
              </a:rPr>
              <a:t>2</a:t>
            </a:r>
            <a:r>
              <a:rPr sz="2400" spc="262" baseline="26041" dirty="0">
                <a:latin typeface="Cambria Math"/>
                <a:cs typeface="Cambria Math"/>
              </a:rPr>
              <a:t> </a:t>
            </a:r>
            <a:r>
              <a:rPr sz="1950" spc="105" dirty="0">
                <a:latin typeface="Cambria Math"/>
                <a:cs typeface="Cambria Math"/>
              </a:rPr>
              <a:t>sin</a:t>
            </a:r>
            <a:r>
              <a:rPr sz="2400" spc="157" baseline="20833" dirty="0">
                <a:latin typeface="Cambria Math"/>
                <a:cs typeface="Cambria Math"/>
              </a:rPr>
              <a:t>2</a:t>
            </a:r>
            <a:r>
              <a:rPr sz="2400" spc="292" baseline="20833" dirty="0">
                <a:latin typeface="Cambria Math"/>
                <a:cs typeface="Cambria Math"/>
              </a:rPr>
              <a:t> </a:t>
            </a:r>
            <a:r>
              <a:rPr sz="1950" spc="225" dirty="0">
                <a:latin typeface="Cambria Math"/>
                <a:cs typeface="Cambria Math"/>
              </a:rPr>
              <a:t>𝑖</a:t>
            </a:r>
            <a:r>
              <a:rPr sz="2400" spc="337" baseline="26041" dirty="0">
                <a:latin typeface="Cambria Math"/>
                <a:cs typeface="Cambria Math"/>
              </a:rPr>
              <a:t>′	</a:t>
            </a:r>
            <a:r>
              <a:rPr sz="1950" spc="75" dirty="0">
                <a:latin typeface="Cambria Math"/>
                <a:cs typeface="Cambria Math"/>
              </a:rPr>
              <a:t>1−𝑛</a:t>
            </a:r>
            <a:r>
              <a:rPr sz="2400" spc="112" baseline="26041" dirty="0">
                <a:latin typeface="Cambria Math"/>
                <a:cs typeface="Cambria Math"/>
              </a:rPr>
              <a:t>2 </a:t>
            </a:r>
            <a:r>
              <a:rPr sz="1950" spc="110" dirty="0">
                <a:latin typeface="Cambria Math"/>
                <a:cs typeface="Cambria Math"/>
              </a:rPr>
              <a:t>sin[𝐴−𝑖</a:t>
            </a:r>
            <a:r>
              <a:rPr sz="2400" spc="165" baseline="26041" dirty="0">
                <a:latin typeface="Cambria Math"/>
                <a:cs typeface="Cambria Math"/>
              </a:rPr>
              <a:t>′</a:t>
            </a:r>
            <a:r>
              <a:rPr sz="2400" spc="-150" baseline="26041" dirty="0">
                <a:latin typeface="Cambria Math"/>
                <a:cs typeface="Cambria Math"/>
              </a:rPr>
              <a:t> </a:t>
            </a:r>
            <a:r>
              <a:rPr sz="1950" spc="5" dirty="0">
                <a:latin typeface="Cambria Math"/>
                <a:cs typeface="Cambria Math"/>
              </a:rPr>
              <a:t>]</a:t>
            </a:r>
            <a:endParaRPr sz="1950">
              <a:latin typeface="Cambria Math"/>
              <a:cs typeface="Cambria Math"/>
            </a:endParaRPr>
          </a:p>
          <a:p>
            <a:pPr marL="502920">
              <a:lnSpc>
                <a:spcPts val="1195"/>
              </a:lnSpc>
              <a:tabLst>
                <a:tab pos="1335405" algn="l"/>
                <a:tab pos="2553335" algn="l"/>
                <a:tab pos="3632200" algn="l"/>
              </a:tabLst>
            </a:pPr>
            <a:r>
              <a:rPr sz="1600" spc="75" dirty="0">
                <a:latin typeface="Cambria Math"/>
                <a:cs typeface="Cambria Math"/>
              </a:rPr>
              <a:t>2	1	2	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54582" y="2778633"/>
            <a:ext cx="5092700" cy="43688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579245">
              <a:lnSpc>
                <a:spcPts val="805"/>
              </a:lnSpc>
              <a:spcBef>
                <a:spcPts val="405"/>
              </a:spcBef>
              <a:tabLst>
                <a:tab pos="3942079" algn="l"/>
              </a:tabLst>
            </a:pPr>
            <a:r>
              <a:rPr sz="1600" spc="275" dirty="0">
                <a:latin typeface="Cambria Math"/>
                <a:cs typeface="Cambria Math"/>
              </a:rPr>
              <a:t>′	′</a:t>
            </a:r>
            <a:endParaRPr sz="1600">
              <a:latin typeface="Cambria Math"/>
              <a:cs typeface="Cambria Math"/>
            </a:endParaRPr>
          </a:p>
          <a:p>
            <a:pPr marL="12700">
              <a:lnSpc>
                <a:spcPts val="2125"/>
              </a:lnSpc>
              <a:tabLst>
                <a:tab pos="1477010" algn="l"/>
                <a:tab pos="1565910" algn="l"/>
                <a:tab pos="2004060" algn="l"/>
                <a:tab pos="3839845" algn="l"/>
                <a:tab pos="3928110" algn="l"/>
                <a:tab pos="4538980" algn="l"/>
              </a:tabLst>
            </a:pP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u="heavy" baseline="-9259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	</a:t>
            </a:r>
            <a:r>
              <a:rPr sz="1950" spc="-325" dirty="0">
                <a:latin typeface="Cambria Math"/>
                <a:cs typeface="Cambria Math"/>
              </a:rPr>
              <a:t>𝑖cos</a:t>
            </a:r>
            <a:r>
              <a:rPr sz="2400" spc="-487" baseline="-13888" dirty="0">
                <a:latin typeface="Cambria Math"/>
                <a:cs typeface="Cambria Math"/>
              </a:rPr>
              <a:t>2</a:t>
            </a:r>
            <a:r>
              <a:rPr sz="1950" spc="-325" dirty="0">
                <a:latin typeface="Cambria Math"/>
                <a:cs typeface="Cambria Math"/>
              </a:rPr>
              <a:t>𝑛		</a:t>
            </a:r>
            <a:r>
              <a:rPr sz="2400" u="heavy" spc="112" baseline="-156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	</a:t>
            </a:r>
            <a:r>
              <a:rPr sz="4050" baseline="-32921" dirty="0">
                <a:latin typeface="Cambria Math"/>
                <a:cs typeface="Cambria Math"/>
              </a:rPr>
              <a:t>−</a:t>
            </a:r>
            <a:r>
              <a:rPr sz="4050" u="heavy" baseline="-9259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	</a:t>
            </a:r>
            <a:r>
              <a:rPr sz="1950" spc="-590" dirty="0">
                <a:latin typeface="Cambria Math"/>
                <a:cs typeface="Cambria Math"/>
              </a:rPr>
              <a:t>𝑖−𝐴[cos</a:t>
            </a:r>
            <a:r>
              <a:rPr sz="2400" spc="-885" baseline="-13888" dirty="0">
                <a:latin typeface="Cambria Math"/>
                <a:cs typeface="Cambria Math"/>
              </a:rPr>
              <a:t>2</a:t>
            </a:r>
            <a:r>
              <a:rPr sz="1950" spc="-590" dirty="0">
                <a:latin typeface="Cambria Math"/>
                <a:cs typeface="Cambria Math"/>
              </a:rPr>
              <a:t>𝑛		</a:t>
            </a:r>
            <a:r>
              <a:rPr sz="2400" u="heavy" spc="120" baseline="-156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950" spc="80" dirty="0">
                <a:latin typeface="Cambria Math"/>
                <a:cs typeface="Cambria Math"/>
              </a:rPr>
              <a:t>]	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82" baseline="-32921" dirty="0">
                <a:latin typeface="Cambria Math"/>
                <a:cs typeface="Cambria Math"/>
              </a:rPr>
              <a:t> </a:t>
            </a:r>
            <a:r>
              <a:rPr sz="4050" baseline="-32921" dirty="0">
                <a:latin typeface="Cambria Math"/>
                <a:cs typeface="Cambria Math"/>
              </a:rPr>
              <a:t>0</a:t>
            </a:r>
            <a:endParaRPr sz="4050" baseline="-32921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5940" y="4063745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81529" y="4058792"/>
            <a:ext cx="14795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75" dirty="0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95807" y="4370832"/>
            <a:ext cx="1637664" cy="558165"/>
          </a:xfrm>
          <a:custGeom>
            <a:avLst/>
            <a:gdLst/>
            <a:ahLst/>
            <a:cxnLst/>
            <a:rect l="l" t="t" r="r" b="b"/>
            <a:pathLst>
              <a:path w="1637664" h="558164">
                <a:moveTo>
                  <a:pt x="52725" y="419227"/>
                </a:moveTo>
                <a:lnTo>
                  <a:pt x="27101" y="419227"/>
                </a:lnTo>
                <a:lnTo>
                  <a:pt x="102400" y="557657"/>
                </a:lnTo>
                <a:lnTo>
                  <a:pt x="113741" y="557657"/>
                </a:lnTo>
                <a:lnTo>
                  <a:pt x="118188" y="513334"/>
                </a:lnTo>
                <a:lnTo>
                  <a:pt x="103619" y="513334"/>
                </a:lnTo>
                <a:lnTo>
                  <a:pt x="52725" y="419227"/>
                </a:lnTo>
                <a:close/>
              </a:path>
              <a:path w="1637664" h="558164">
                <a:moveTo>
                  <a:pt x="1637080" y="0"/>
                </a:moveTo>
                <a:lnTo>
                  <a:pt x="183184" y="0"/>
                </a:lnTo>
                <a:lnTo>
                  <a:pt x="183184" y="254"/>
                </a:lnTo>
                <a:lnTo>
                  <a:pt x="154381" y="254"/>
                </a:lnTo>
                <a:lnTo>
                  <a:pt x="103619" y="513334"/>
                </a:lnTo>
                <a:lnTo>
                  <a:pt x="118188" y="513334"/>
                </a:lnTo>
                <a:lnTo>
                  <a:pt x="168046" y="16383"/>
                </a:lnTo>
                <a:lnTo>
                  <a:pt x="1637080" y="16383"/>
                </a:lnTo>
                <a:lnTo>
                  <a:pt x="1637080" y="0"/>
                </a:lnTo>
                <a:close/>
              </a:path>
              <a:path w="1637664" h="558164">
                <a:moveTo>
                  <a:pt x="42354" y="400050"/>
                </a:moveTo>
                <a:lnTo>
                  <a:pt x="0" y="422275"/>
                </a:lnTo>
                <a:lnTo>
                  <a:pt x="4762" y="431038"/>
                </a:lnTo>
                <a:lnTo>
                  <a:pt x="27101" y="419227"/>
                </a:lnTo>
                <a:lnTo>
                  <a:pt x="52725" y="419227"/>
                </a:lnTo>
                <a:lnTo>
                  <a:pt x="42354" y="400050"/>
                </a:lnTo>
                <a:close/>
              </a:path>
              <a:path w="1637664" h="558164">
                <a:moveTo>
                  <a:pt x="1637080" y="16383"/>
                </a:moveTo>
                <a:lnTo>
                  <a:pt x="183184" y="16383"/>
                </a:lnTo>
                <a:lnTo>
                  <a:pt x="183184" y="16764"/>
                </a:lnTo>
                <a:lnTo>
                  <a:pt x="1637080" y="16764"/>
                </a:lnTo>
                <a:lnTo>
                  <a:pt x="1637080" y="163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066596" y="4479797"/>
            <a:ext cx="144843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75" dirty="0">
                <a:latin typeface="Cambria Math"/>
                <a:cs typeface="Cambria Math"/>
              </a:rPr>
              <a:t>1−𝑛</a:t>
            </a:r>
            <a:r>
              <a:rPr sz="2400" spc="112" baseline="26041" dirty="0">
                <a:latin typeface="Cambria Math"/>
                <a:cs typeface="Cambria Math"/>
              </a:rPr>
              <a:t>2 </a:t>
            </a:r>
            <a:r>
              <a:rPr sz="1950" spc="105" dirty="0">
                <a:latin typeface="Cambria Math"/>
                <a:cs typeface="Cambria Math"/>
              </a:rPr>
              <a:t>sin</a:t>
            </a:r>
            <a:r>
              <a:rPr sz="2400" spc="157" baseline="20833" dirty="0">
                <a:latin typeface="Cambria Math"/>
                <a:cs typeface="Cambria Math"/>
              </a:rPr>
              <a:t>2</a:t>
            </a:r>
            <a:r>
              <a:rPr sz="2400" spc="315" baseline="20833" dirty="0">
                <a:latin typeface="Cambria Math"/>
                <a:cs typeface="Cambria Math"/>
              </a:rPr>
              <a:t> </a:t>
            </a:r>
            <a:r>
              <a:rPr sz="1950" spc="225" dirty="0">
                <a:latin typeface="Cambria Math"/>
                <a:cs typeface="Cambria Math"/>
              </a:rPr>
              <a:t>𝑖</a:t>
            </a:r>
            <a:r>
              <a:rPr sz="2400" spc="337" baseline="26041" dirty="0">
                <a:latin typeface="Cambria Math"/>
                <a:cs typeface="Cambria Math"/>
              </a:rPr>
              <a:t>′</a:t>
            </a:r>
            <a:endParaRPr sz="2400" baseline="26041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91539" y="4321302"/>
            <a:ext cx="1641475" cy="0"/>
          </a:xfrm>
          <a:custGeom>
            <a:avLst/>
            <a:gdLst/>
            <a:ahLst/>
            <a:cxnLst/>
            <a:rect l="l" t="t" r="r" b="b"/>
            <a:pathLst>
              <a:path w="1641475">
                <a:moveTo>
                  <a:pt x="0" y="0"/>
                </a:moveTo>
                <a:lnTo>
                  <a:pt x="1641348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482465" y="4058792"/>
            <a:ext cx="14795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75" dirty="0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86992" y="3955160"/>
            <a:ext cx="354139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33270" algn="l"/>
              </a:tabLst>
            </a:pPr>
            <a:r>
              <a:rPr sz="1950" spc="120" dirty="0">
                <a:latin typeface="Cambria Math"/>
                <a:cs typeface="Cambria Math"/>
              </a:rPr>
              <a:t>𝑛</a:t>
            </a:r>
            <a:r>
              <a:rPr sz="2400" spc="179" baseline="-13888" dirty="0">
                <a:latin typeface="Cambria Math"/>
                <a:cs typeface="Cambria Math"/>
              </a:rPr>
              <a:t>2</a:t>
            </a:r>
            <a:r>
              <a:rPr sz="2400" spc="254" baseline="-13888" dirty="0">
                <a:latin typeface="Cambria Math"/>
                <a:cs typeface="Cambria Math"/>
              </a:rPr>
              <a:t> </a:t>
            </a:r>
            <a:r>
              <a:rPr sz="1950" spc="125" dirty="0">
                <a:latin typeface="Cambria Math"/>
                <a:cs typeface="Cambria Math"/>
              </a:rPr>
              <a:t>cos</a:t>
            </a:r>
            <a:r>
              <a:rPr sz="1950" spc="25" dirty="0">
                <a:latin typeface="Cambria Math"/>
                <a:cs typeface="Cambria Math"/>
              </a:rPr>
              <a:t> </a:t>
            </a:r>
            <a:r>
              <a:rPr sz="1950" spc="220" dirty="0">
                <a:latin typeface="Cambria Math"/>
                <a:cs typeface="Cambria Math"/>
              </a:rPr>
              <a:t>𝑖</a:t>
            </a:r>
            <a:r>
              <a:rPr sz="2400" spc="330" baseline="27777" dirty="0">
                <a:latin typeface="Cambria Math"/>
                <a:cs typeface="Cambria Math"/>
              </a:rPr>
              <a:t>′	</a:t>
            </a:r>
            <a:r>
              <a:rPr sz="1950" spc="120" dirty="0">
                <a:latin typeface="Cambria Math"/>
                <a:cs typeface="Cambria Math"/>
              </a:rPr>
              <a:t>𝑛</a:t>
            </a:r>
            <a:r>
              <a:rPr sz="2400" spc="179" baseline="-13888" dirty="0">
                <a:latin typeface="Cambria Math"/>
                <a:cs typeface="Cambria Math"/>
              </a:rPr>
              <a:t>2 </a:t>
            </a:r>
            <a:r>
              <a:rPr sz="1950" spc="110" dirty="0">
                <a:latin typeface="Cambria Math"/>
                <a:cs typeface="Cambria Math"/>
              </a:rPr>
              <a:t>cos[𝐴−𝑖</a:t>
            </a:r>
            <a:r>
              <a:rPr sz="2400" spc="165" baseline="27777" dirty="0">
                <a:latin typeface="Cambria Math"/>
                <a:cs typeface="Cambria Math"/>
              </a:rPr>
              <a:t>′</a:t>
            </a:r>
            <a:r>
              <a:rPr sz="2400" spc="-179" baseline="27777" dirty="0">
                <a:latin typeface="Cambria Math"/>
                <a:cs typeface="Cambria Math"/>
              </a:rPr>
              <a:t> </a:t>
            </a:r>
            <a:r>
              <a:rPr sz="1950" spc="5" dirty="0">
                <a:latin typeface="Cambria Math"/>
                <a:cs typeface="Cambria Math"/>
              </a:rPr>
              <a:t>]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982214" y="4370832"/>
            <a:ext cx="2027555" cy="558165"/>
          </a:xfrm>
          <a:custGeom>
            <a:avLst/>
            <a:gdLst/>
            <a:ahLst/>
            <a:cxnLst/>
            <a:rect l="l" t="t" r="r" b="b"/>
            <a:pathLst>
              <a:path w="2027554" h="558164">
                <a:moveTo>
                  <a:pt x="52653" y="419227"/>
                </a:moveTo>
                <a:lnTo>
                  <a:pt x="27050" y="419227"/>
                </a:lnTo>
                <a:lnTo>
                  <a:pt x="102362" y="557657"/>
                </a:lnTo>
                <a:lnTo>
                  <a:pt x="113665" y="557657"/>
                </a:lnTo>
                <a:lnTo>
                  <a:pt x="118116" y="513334"/>
                </a:lnTo>
                <a:lnTo>
                  <a:pt x="103505" y="513334"/>
                </a:lnTo>
                <a:lnTo>
                  <a:pt x="52653" y="419227"/>
                </a:lnTo>
                <a:close/>
              </a:path>
              <a:path w="2027554" h="558164">
                <a:moveTo>
                  <a:pt x="2027174" y="0"/>
                </a:moveTo>
                <a:lnTo>
                  <a:pt x="183134" y="0"/>
                </a:lnTo>
                <a:lnTo>
                  <a:pt x="183134" y="254"/>
                </a:lnTo>
                <a:lnTo>
                  <a:pt x="154305" y="254"/>
                </a:lnTo>
                <a:lnTo>
                  <a:pt x="103505" y="513334"/>
                </a:lnTo>
                <a:lnTo>
                  <a:pt x="118116" y="513334"/>
                </a:lnTo>
                <a:lnTo>
                  <a:pt x="168021" y="16383"/>
                </a:lnTo>
                <a:lnTo>
                  <a:pt x="2027174" y="16383"/>
                </a:lnTo>
                <a:lnTo>
                  <a:pt x="2027174" y="0"/>
                </a:lnTo>
                <a:close/>
              </a:path>
              <a:path w="2027554" h="558164">
                <a:moveTo>
                  <a:pt x="42291" y="400050"/>
                </a:moveTo>
                <a:lnTo>
                  <a:pt x="0" y="422275"/>
                </a:lnTo>
                <a:lnTo>
                  <a:pt x="4699" y="431038"/>
                </a:lnTo>
                <a:lnTo>
                  <a:pt x="27050" y="419227"/>
                </a:lnTo>
                <a:lnTo>
                  <a:pt x="52653" y="419227"/>
                </a:lnTo>
                <a:lnTo>
                  <a:pt x="42291" y="400050"/>
                </a:lnTo>
                <a:close/>
              </a:path>
              <a:path w="2027554" h="558164">
                <a:moveTo>
                  <a:pt x="2027174" y="16383"/>
                </a:moveTo>
                <a:lnTo>
                  <a:pt x="183134" y="16383"/>
                </a:lnTo>
                <a:lnTo>
                  <a:pt x="183134" y="16764"/>
                </a:lnTo>
                <a:lnTo>
                  <a:pt x="2027174" y="16764"/>
                </a:lnTo>
                <a:lnTo>
                  <a:pt x="2027174" y="163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154807" y="4479797"/>
            <a:ext cx="1814195" cy="38544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1614"/>
              </a:lnSpc>
              <a:spcBef>
                <a:spcPts val="114"/>
              </a:spcBef>
            </a:pPr>
            <a:r>
              <a:rPr sz="1950" spc="75" dirty="0">
                <a:latin typeface="Cambria Math"/>
                <a:cs typeface="Cambria Math"/>
              </a:rPr>
              <a:t>1−𝑛</a:t>
            </a:r>
            <a:r>
              <a:rPr sz="2400" spc="112" baseline="26041" dirty="0">
                <a:latin typeface="Cambria Math"/>
                <a:cs typeface="Cambria Math"/>
              </a:rPr>
              <a:t>2 </a:t>
            </a:r>
            <a:r>
              <a:rPr sz="1950" spc="105" dirty="0">
                <a:latin typeface="Cambria Math"/>
                <a:cs typeface="Cambria Math"/>
              </a:rPr>
              <a:t>sin[𝐴−𝑖</a:t>
            </a:r>
            <a:r>
              <a:rPr sz="2400" spc="157" baseline="26041" dirty="0">
                <a:latin typeface="Cambria Math"/>
                <a:cs typeface="Cambria Math"/>
              </a:rPr>
              <a:t>′</a:t>
            </a:r>
            <a:r>
              <a:rPr sz="2400" spc="-112" baseline="26041" dirty="0">
                <a:latin typeface="Cambria Math"/>
                <a:cs typeface="Cambria Math"/>
              </a:rPr>
              <a:t> </a:t>
            </a:r>
            <a:r>
              <a:rPr sz="1950" spc="5" dirty="0">
                <a:latin typeface="Cambria Math"/>
                <a:cs typeface="Cambria Math"/>
              </a:rPr>
              <a:t>]</a:t>
            </a:r>
            <a:endParaRPr sz="1950">
              <a:latin typeface="Cambria Math"/>
              <a:cs typeface="Cambria Math"/>
            </a:endParaRPr>
          </a:p>
          <a:p>
            <a:pPr marL="501650">
              <a:lnSpc>
                <a:spcPts val="1195"/>
              </a:lnSpc>
              <a:tabLst>
                <a:tab pos="1580515" algn="l"/>
              </a:tabLst>
            </a:pPr>
            <a:r>
              <a:rPr sz="1600" spc="75" dirty="0">
                <a:latin typeface="Cambria Math"/>
                <a:cs typeface="Cambria Math"/>
              </a:rPr>
              <a:t>2	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977895" y="4321302"/>
            <a:ext cx="2032000" cy="0"/>
          </a:xfrm>
          <a:custGeom>
            <a:avLst/>
            <a:gdLst/>
            <a:ahLst/>
            <a:cxnLst/>
            <a:rect l="l" t="t" r="r" b="b"/>
            <a:pathLst>
              <a:path w="2032000">
                <a:moveTo>
                  <a:pt x="0" y="0"/>
                </a:moveTo>
                <a:lnTo>
                  <a:pt x="203149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271764" y="4232909"/>
            <a:ext cx="17018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55" dirty="0">
                <a:latin typeface="Cambria Math"/>
                <a:cs typeface="Cambria Math"/>
              </a:rPr>
              <a:t>1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614929" y="4063745"/>
            <a:ext cx="579628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57805" algn="l"/>
              </a:tabLst>
            </a:pPr>
            <a:r>
              <a:rPr sz="2700" dirty="0">
                <a:latin typeface="Cambria Math"/>
                <a:cs typeface="Cambria Math"/>
              </a:rPr>
              <a:t>=	</a:t>
            </a:r>
            <a:r>
              <a:rPr sz="2700" spc="220" dirty="0">
                <a:latin typeface="Cambria Math"/>
                <a:cs typeface="Cambria Math"/>
              </a:rPr>
              <a:t>𝑡𝑕𝑖𝑠 </a:t>
            </a:r>
            <a:r>
              <a:rPr sz="2700" spc="-5" dirty="0">
                <a:latin typeface="Cambria Math"/>
                <a:cs typeface="Cambria Math"/>
              </a:rPr>
              <a:t>𝑖𝑠 </a:t>
            </a:r>
            <a:r>
              <a:rPr sz="2700" dirty="0">
                <a:latin typeface="Cambria Math"/>
                <a:cs typeface="Cambria Math"/>
              </a:rPr>
              <a:t>𝑡𝑟𝑢𝑒 </a:t>
            </a:r>
            <a:r>
              <a:rPr sz="2700" spc="220" dirty="0">
                <a:latin typeface="Cambria Math"/>
                <a:cs typeface="Cambria Math"/>
              </a:rPr>
              <a:t>𝑤𝑕𝑒𝑛</a:t>
            </a:r>
            <a:r>
              <a:rPr sz="2700" spc="-30" dirty="0">
                <a:latin typeface="Cambria Math"/>
                <a:cs typeface="Cambria Math"/>
              </a:rPr>
              <a:t> </a:t>
            </a:r>
            <a:r>
              <a:rPr sz="2700" spc="65" dirty="0">
                <a:latin typeface="Cambria Math"/>
                <a:cs typeface="Cambria Math"/>
              </a:rPr>
              <a:t>(𝑖</a:t>
            </a:r>
            <a:r>
              <a:rPr sz="2925" spc="405" baseline="29914" dirty="0">
                <a:latin typeface="Cambria Math"/>
                <a:cs typeface="Cambria Math"/>
              </a:rPr>
              <a:t> </a:t>
            </a:r>
            <a:endParaRPr sz="2925" baseline="29914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959610" y="4999482"/>
            <a:ext cx="17018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55" dirty="0">
                <a:latin typeface="Cambria Math"/>
                <a:cs typeface="Cambria Math"/>
              </a:rPr>
              <a:t>1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9144" y="4592573"/>
            <a:ext cx="1656714" cy="6750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90245">
              <a:lnSpc>
                <a:spcPts val="1885"/>
              </a:lnSpc>
              <a:spcBef>
                <a:spcPts val="120"/>
              </a:spcBef>
              <a:tabLst>
                <a:tab pos="1520825" algn="l"/>
              </a:tabLst>
            </a:pPr>
            <a:r>
              <a:rPr sz="1600" spc="75" dirty="0">
                <a:latin typeface="Cambria Math"/>
                <a:cs typeface="Cambria Math"/>
              </a:rPr>
              <a:t>2	1</a:t>
            </a:r>
            <a:endParaRPr sz="1600">
              <a:latin typeface="Cambria Math"/>
              <a:cs typeface="Cambria Math"/>
            </a:endParaRPr>
          </a:p>
          <a:p>
            <a:pPr marL="12700">
              <a:lnSpc>
                <a:spcPts val="3204"/>
              </a:lnSpc>
            </a:pPr>
            <a:r>
              <a:rPr sz="2700" dirty="0">
                <a:latin typeface="Cambria Math"/>
                <a:cs typeface="Cambria Math"/>
              </a:rPr>
              <a:t>= 𝐴 − </a:t>
            </a:r>
            <a:r>
              <a:rPr sz="2700" spc="125" dirty="0">
                <a:latin typeface="Cambria Math"/>
                <a:cs typeface="Cambria Math"/>
              </a:rPr>
              <a:t>𝑖</a:t>
            </a:r>
            <a:r>
              <a:rPr sz="4050" spc="675" baseline="2160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)</a:t>
            </a:r>
            <a:endParaRPr sz="2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1028</Words>
  <Application>Microsoft Office PowerPoint</Application>
  <PresentationFormat>On-screen Show (4:3)</PresentationFormat>
  <Paragraphs>190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  <vt:lpstr>Lecture Five( dispersion and prism 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Five( dispersion and prism )</dc:title>
  <dc:creator>sabah</dc:creator>
  <cp:lastModifiedBy>Nada</cp:lastModifiedBy>
  <cp:revision>1</cp:revision>
  <dcterms:created xsi:type="dcterms:W3CDTF">2018-11-29T18:00:20Z</dcterms:created>
  <dcterms:modified xsi:type="dcterms:W3CDTF">2018-11-29T18:45:24Z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